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6858000" cy="9906000" type="A4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  <a:srgbClr val="99FF99"/>
    <a:srgbClr val="FFFF99"/>
    <a:srgbClr val="99FF66"/>
    <a:srgbClr val="99CCFF"/>
    <a:srgbClr val="FFCCFF"/>
    <a:srgbClr val="000066"/>
    <a:srgbClr val="00CC00"/>
    <a:srgbClr val="0000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45" autoAdjust="0"/>
    <p:restoredTop sz="90494" autoAdjust="0"/>
  </p:normalViewPr>
  <p:slideViewPr>
    <p:cSldViewPr>
      <p:cViewPr>
        <p:scale>
          <a:sx n="100" d="100"/>
          <a:sy n="100" d="100"/>
        </p:scale>
        <p:origin x="1368" y="-1578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" y="9"/>
            <a:ext cx="2918249" cy="493554"/>
          </a:xfrm>
          <a:prstGeom prst="rect">
            <a:avLst/>
          </a:prstGeom>
        </p:spPr>
        <p:txBody>
          <a:bodyPr vert="horz" lIns="91272" tIns="45636" rIns="91272" bIns="4563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934" y="9"/>
            <a:ext cx="2918249" cy="493554"/>
          </a:xfrm>
          <a:prstGeom prst="rect">
            <a:avLst/>
          </a:prstGeom>
        </p:spPr>
        <p:txBody>
          <a:bodyPr vert="horz" lIns="91272" tIns="45636" rIns="91272" bIns="45636" rtlCol="0"/>
          <a:lstStyle>
            <a:lvl1pPr algn="r">
              <a:defRPr sz="1200"/>
            </a:lvl1pPr>
          </a:lstStyle>
          <a:p>
            <a:fld id="{07222AC7-8E53-4416-88B3-7F42B3046D3B}" type="datetimeFigureOut">
              <a:rPr kumimoji="1" lang="ja-JP" altLang="en-US" smtClean="0"/>
              <a:t>2025/4/5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5975" y="738188"/>
            <a:ext cx="2563813" cy="3703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2" tIns="45636" rIns="91272" bIns="4563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060" y="4687973"/>
            <a:ext cx="5387658" cy="4441984"/>
          </a:xfrm>
          <a:prstGeom prst="rect">
            <a:avLst/>
          </a:prstGeom>
        </p:spPr>
        <p:txBody>
          <a:bodyPr vert="horz" lIns="91272" tIns="45636" rIns="91272" bIns="4563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6" y="9374348"/>
            <a:ext cx="2918249" cy="493553"/>
          </a:xfrm>
          <a:prstGeom prst="rect">
            <a:avLst/>
          </a:prstGeom>
        </p:spPr>
        <p:txBody>
          <a:bodyPr vert="horz" lIns="91272" tIns="45636" rIns="91272" bIns="4563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934" y="9374348"/>
            <a:ext cx="2918249" cy="493553"/>
          </a:xfrm>
          <a:prstGeom prst="rect">
            <a:avLst/>
          </a:prstGeom>
        </p:spPr>
        <p:txBody>
          <a:bodyPr vert="horz" lIns="91272" tIns="45636" rIns="91272" bIns="45636" rtlCol="0" anchor="b"/>
          <a:lstStyle>
            <a:lvl1pPr algn="r">
              <a:defRPr sz="1200"/>
            </a:lvl1pPr>
          </a:lstStyle>
          <a:p>
            <a:fld id="{236BF936-484A-45CA-8F90-5982A9131A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1403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BF936-484A-45CA-8F90-5982A9131A8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5705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880535"/>
            <a:ext cx="5829300" cy="6163733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154333"/>
            <a:ext cx="4800600" cy="1761067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C9E5-1E03-4D51-B9E8-734F89F48377}" type="datetimeFigureOut">
              <a:rPr kumimoji="1" lang="ja-JP" altLang="en-US" smtClean="0"/>
              <a:pPr/>
              <a:t>2025/4/5</a:t>
            </a:fld>
            <a:endParaRPr kumimoji="1" lang="ja-JP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CEEF5E-9C66-490D-91E4-BFB4547A694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C9E5-1E03-4D51-B9E8-734F89F48377}" type="datetimeFigureOut">
              <a:rPr kumimoji="1" lang="ja-JP" altLang="en-US" smtClean="0"/>
              <a:pPr/>
              <a:t>2025/4/5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EEF5E-9C66-490D-91E4-BFB4547A694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C9E5-1E03-4D51-B9E8-734F89F48377}" type="datetimeFigureOut">
              <a:rPr kumimoji="1" lang="ja-JP" altLang="en-US" smtClean="0"/>
              <a:pPr/>
              <a:t>2025/4/5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EEF5E-9C66-490D-91E4-BFB4547A694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C9E5-1E03-4D51-B9E8-734F89F48377}" type="datetimeFigureOut">
              <a:rPr kumimoji="1" lang="ja-JP" altLang="en-US" smtClean="0"/>
              <a:pPr/>
              <a:t>2025/4/5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EEF5E-9C66-490D-91E4-BFB4547A694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981201"/>
            <a:ext cx="5829300" cy="3618442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877103"/>
            <a:ext cx="5829300" cy="1634948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C9E5-1E03-4D51-B9E8-734F89F48377}" type="datetimeFigureOut">
              <a:rPr kumimoji="1" lang="ja-JP" altLang="en-US" smtClean="0"/>
              <a:pPr/>
              <a:t>2025/4/5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EEF5E-9C66-490D-91E4-BFB4547A694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7" name="Oval 6"/>
          <p:cNvSpPr/>
          <p:nvPr/>
        </p:nvSpPr>
        <p:spPr>
          <a:xfrm>
            <a:off x="3371850" y="5668434"/>
            <a:ext cx="63579" cy="12244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521869" y="5668434"/>
            <a:ext cx="63579" cy="12244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222546" y="5668434"/>
            <a:ext cx="63579" cy="12244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C9E5-1E03-4D51-B9E8-734F89F48377}" type="datetimeFigureOut">
              <a:rPr kumimoji="1" lang="ja-JP" altLang="en-US" smtClean="0"/>
              <a:pPr/>
              <a:t>2025/4/5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EEF5E-9C66-490D-91E4-BFB4547A694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74320" y="2311400"/>
            <a:ext cx="3031236" cy="65379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0"/>
            <a:ext cx="3030141" cy="88053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1" y="2311400"/>
            <a:ext cx="3031331" cy="88053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C9E5-1E03-4D51-B9E8-734F89F48377}" type="datetimeFigureOut">
              <a:rPr kumimoji="1" lang="ja-JP" altLang="en-US" smtClean="0"/>
              <a:pPr/>
              <a:t>2025/4/5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EEF5E-9C66-490D-91E4-BFB4547A694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342900" y="3196336"/>
            <a:ext cx="3031236" cy="565302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3504438" y="3196337"/>
            <a:ext cx="3031236" cy="565238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C9E5-1E03-4D51-B9E8-734F89F48377}" type="datetimeFigureOut">
              <a:rPr kumimoji="1" lang="ja-JP" altLang="en-US" smtClean="0"/>
              <a:pPr/>
              <a:t>2025/4/5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EEF5E-9C66-490D-91E4-BFB4547A694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C9E5-1E03-4D51-B9E8-734F89F48377}" type="datetimeFigureOut">
              <a:rPr kumimoji="1" lang="ja-JP" altLang="en-US" smtClean="0"/>
              <a:pPr/>
              <a:t>2025/4/5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EEF5E-9C66-490D-91E4-BFB4547A694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0316" y="385234"/>
            <a:ext cx="2256235" cy="3026833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353" y="394406"/>
            <a:ext cx="3746897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30316" y="3522134"/>
            <a:ext cx="2256235" cy="5326769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C9E5-1E03-4D51-B9E8-734F89F48377}" type="datetimeFigureOut">
              <a:rPr kumimoji="1" lang="ja-JP" altLang="en-US" smtClean="0"/>
              <a:pPr/>
              <a:t>2025/4/5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EEF5E-9C66-490D-91E4-BFB4547A694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330200"/>
            <a:ext cx="4283868" cy="1293283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1095" y="1651000"/>
            <a:ext cx="4541043" cy="6559286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2" y="8392583"/>
            <a:ext cx="4283868" cy="770467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C9E5-1E03-4D51-B9E8-734F89F48377}" type="datetimeFigureOut">
              <a:rPr kumimoji="1" lang="ja-JP" altLang="en-US" smtClean="0"/>
              <a:pPr/>
              <a:t>2025/4/5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EEF5E-9C66-490D-91E4-BFB4547A694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">
              <a:srgbClr val="66CCFF"/>
            </a:gs>
            <a:gs pos="35000">
              <a:srgbClr val="CCFFFF"/>
            </a:gs>
            <a:gs pos="100000">
              <a:srgbClr val="CCCC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0"/>
            <a:ext cx="6172200" cy="2311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72511" y="9181395"/>
            <a:ext cx="1564481" cy="527403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8B0C9E5-1E03-4D51-B9E8-734F89F48377}" type="datetimeFigureOut">
              <a:rPr kumimoji="1" lang="ja-JP" altLang="en-US" smtClean="0"/>
              <a:pPr/>
              <a:t>2025/4/5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4374" y="9181395"/>
            <a:ext cx="2135981" cy="527403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07459" y="9181395"/>
            <a:ext cx="421481" cy="527403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0CEEF5E-9C66-490D-91E4-BFB4547A694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7" name="Oval 6"/>
          <p:cNvSpPr/>
          <p:nvPr/>
        </p:nvSpPr>
        <p:spPr>
          <a:xfrm>
            <a:off x="6343320" y="9387999"/>
            <a:ext cx="63579" cy="12244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26839" y="9387999"/>
            <a:ext cx="63579" cy="12244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kumimoji="1"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5.jp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jpg"/><Relationship Id="rId15" Type="http://schemas.openxmlformats.org/officeDocument/2006/relationships/image" Target="../media/image12.tiff"/><Relationship Id="rId10" Type="http://schemas.microsoft.com/office/2007/relationships/hdphoto" Target="../media/hdphoto2.wdp"/><Relationship Id="rId4" Type="http://schemas.microsoft.com/office/2007/relationships/hdphoto" Target="../media/hdphoto1.wdp"/><Relationship Id="rId9" Type="http://schemas.openxmlformats.org/officeDocument/2006/relationships/image" Target="../media/image7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楕円 34">
            <a:extLst>
              <a:ext uri="{FF2B5EF4-FFF2-40B4-BE49-F238E27FC236}">
                <a16:creationId xmlns:a16="http://schemas.microsoft.com/office/drawing/2014/main" id="{F3673CB9-E21C-7CC6-C4DC-1188EE00CC60}"/>
              </a:ext>
            </a:extLst>
          </p:cNvPr>
          <p:cNvSpPr/>
          <p:nvPr/>
        </p:nvSpPr>
        <p:spPr>
          <a:xfrm>
            <a:off x="188643" y="8552516"/>
            <a:ext cx="6523172" cy="1322133"/>
          </a:xfrm>
          <a:prstGeom prst="ellipse">
            <a:avLst/>
          </a:prstGeom>
          <a:solidFill>
            <a:srgbClr val="66FF66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1" name="二等辺三角形 30"/>
          <p:cNvSpPr/>
          <p:nvPr/>
        </p:nvSpPr>
        <p:spPr>
          <a:xfrm rot="10800000">
            <a:off x="2017919" y="6997414"/>
            <a:ext cx="2774206" cy="2190430"/>
          </a:xfrm>
          <a:prstGeom prst="triangle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6" name="二等辺三角形 25"/>
          <p:cNvSpPr/>
          <p:nvPr/>
        </p:nvSpPr>
        <p:spPr>
          <a:xfrm>
            <a:off x="260648" y="366942"/>
            <a:ext cx="6418640" cy="4223885"/>
          </a:xfrm>
          <a:prstGeom prst="triangle">
            <a:avLst>
              <a:gd name="adj" fmla="val 50297"/>
            </a:avLst>
          </a:prstGeom>
          <a:solidFill>
            <a:srgbClr val="CCFFFF"/>
          </a:solidFill>
          <a:ln w="1905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33764" y="78910"/>
            <a:ext cx="3733382" cy="288032"/>
          </a:xfrm>
        </p:spPr>
        <p:txBody>
          <a:bodyPr>
            <a:normAutofit/>
          </a:bodyPr>
          <a:lstStyle/>
          <a:p>
            <a:r>
              <a:rPr lang="ja-JP" altLang="en-US" sz="11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令和７</a:t>
            </a:r>
            <a:r>
              <a:rPr kumimoji="1" lang="ja-JP" altLang="en-US" sz="11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年度　安城市立新田小学校グランドデザイン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E3E3E3"/>
              </a:clrFrom>
              <a:clrTo>
                <a:srgbClr val="E3E3E3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"/>
                    </a14:imgEffect>
                    <a14:imgEffect>
                      <a14:saturation sat="97000"/>
                    </a14:imgEffect>
                    <a14:imgEffect>
                      <a14:brightnessContrast bright="-5000" contrast="-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301" t="3789" b="5024"/>
          <a:stretch/>
        </p:blipFill>
        <p:spPr bwMode="auto">
          <a:xfrm>
            <a:off x="5709083" y="179538"/>
            <a:ext cx="1135717" cy="1082184"/>
          </a:xfrm>
          <a:prstGeom prst="rect">
            <a:avLst/>
          </a:prstGeom>
          <a:ln>
            <a:noFill/>
          </a:ln>
          <a:effectLst>
            <a:outerShdw dist="35921" dir="2700000" algn="ctr" rotWithShape="0">
              <a:schemeClr val="bg2"/>
            </a:outerShdw>
          </a:effectLst>
        </p:spPr>
      </p:pic>
      <p:sp>
        <p:nvSpPr>
          <p:cNvPr id="7" name="二等辺三角形 6"/>
          <p:cNvSpPr/>
          <p:nvPr/>
        </p:nvSpPr>
        <p:spPr>
          <a:xfrm rot="10800000">
            <a:off x="1125435" y="3810292"/>
            <a:ext cx="490759" cy="266443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二等辺三角形 32"/>
          <p:cNvSpPr/>
          <p:nvPr/>
        </p:nvSpPr>
        <p:spPr>
          <a:xfrm rot="10800000">
            <a:off x="5190362" y="3819790"/>
            <a:ext cx="490759" cy="266443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1432825" y="654974"/>
            <a:ext cx="266614" cy="174151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B9207605-DF58-45CB-BF67-C74EBEB49C58}"/>
              </a:ext>
            </a:extLst>
          </p:cNvPr>
          <p:cNvSpPr/>
          <p:nvPr/>
        </p:nvSpPr>
        <p:spPr>
          <a:xfrm>
            <a:off x="99603" y="193917"/>
            <a:ext cx="1333222" cy="1682431"/>
          </a:xfrm>
          <a:prstGeom prst="roundRect">
            <a:avLst>
              <a:gd name="adj" fmla="val 5984"/>
            </a:avLst>
          </a:prstGeom>
          <a:solidFill>
            <a:srgbClr val="FFFF9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ja-JP" altLang="en-US" sz="10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安城市の</a:t>
            </a:r>
            <a:endParaRPr kumimoji="1" lang="en-US" altLang="ja-JP" sz="10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学校教育の指導方針</a:t>
            </a:r>
            <a:endParaRPr kumimoji="1" lang="en-US" altLang="ja-JP" sz="10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t"/>
            <a:r>
              <a:rPr lang="ja-JP" altLang="en-US" sz="1000" i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「自他の個性や生き方を認め、しなやかで折れない心をもち、意欲的に学び続ける安城っ子」</a:t>
            </a:r>
            <a:endParaRPr lang="en-US" altLang="ja-JP" sz="1000" i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t"/>
            <a:r>
              <a:rPr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・いのちの教育</a:t>
            </a:r>
            <a:endParaRPr lang="en-US" altLang="ja-JP" sz="1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fontAlgn="t"/>
            <a:r>
              <a:rPr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・学び合い</a:t>
            </a:r>
            <a:endParaRPr lang="en-US" altLang="ja-JP" sz="1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fontAlgn="t"/>
            <a:r>
              <a:rPr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・個への支援</a:t>
            </a:r>
            <a:endParaRPr lang="en-US" altLang="ja-JP" sz="1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fontAlgn="t"/>
            <a:endParaRPr kumimoji="1" lang="ja-JP" altLang="en-US" sz="105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1699438" y="366943"/>
            <a:ext cx="3853951" cy="666759"/>
          </a:xfrm>
          <a:prstGeom prst="roundRect">
            <a:avLst>
              <a:gd name="adj" fmla="val 9234"/>
            </a:avLst>
          </a:prstGeom>
          <a:solidFill>
            <a:schemeClr val="accent3">
              <a:lumMod val="20000"/>
              <a:lumOff val="8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</a:t>
            </a:r>
            <a:r>
              <a:rPr kumimoji="1" lang="ja-JP" altLang="en-US" sz="1050" b="1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真剣</a:t>
            </a:r>
            <a:r>
              <a:rPr kumimoji="1" lang="en-US" altLang="ja-JP" sz="105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</a:t>
            </a:r>
            <a:r>
              <a:rPr kumimoji="1" lang="ja-JP" altLang="en-US" sz="105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進んで学び、考えを深める子</a:t>
            </a:r>
            <a:endParaRPr kumimoji="1" lang="en-US" altLang="ja-JP" sz="1050" dirty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</a:t>
            </a:r>
            <a:r>
              <a:rPr lang="ja-JP" altLang="en-US" sz="105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真心</a:t>
            </a:r>
            <a:r>
              <a:rPr lang="en-US" altLang="ja-JP" sz="105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</a:t>
            </a:r>
            <a:r>
              <a:rPr lang="ja-JP" altLang="en-US" sz="105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みんな仲よく、あいさつのできる子</a:t>
            </a:r>
            <a:endParaRPr lang="en-US" altLang="ja-JP" sz="105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</a:t>
            </a:r>
            <a:r>
              <a:rPr kumimoji="1" lang="ja-JP" altLang="en-US" sz="1050" b="1" dirty="0">
                <a:solidFill>
                  <a:srgbClr val="008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真価</a:t>
            </a:r>
            <a:r>
              <a:rPr kumimoji="1" lang="en-US" altLang="ja-JP" sz="1050" dirty="0">
                <a:solidFill>
                  <a:srgbClr val="008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</a:t>
            </a:r>
            <a:r>
              <a:rPr kumimoji="1" lang="ja-JP" altLang="en-US" sz="1050" dirty="0">
                <a:solidFill>
                  <a:srgbClr val="008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決まりを守り、心と体をきたえる子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  　</a:t>
            </a:r>
            <a:endParaRPr kumimoji="1" lang="en-US" altLang="ja-JP" sz="10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1845593" y="422174"/>
            <a:ext cx="799791" cy="568241"/>
          </a:xfrm>
          <a:prstGeom prst="roundRect">
            <a:avLst/>
          </a:prstGeom>
          <a:solidFill>
            <a:srgbClr val="FFFF99"/>
          </a:solidFill>
          <a:ln w="12700" cmpd="thickThin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 anchorCtr="0">
            <a:noAutofit/>
          </a:bodyPr>
          <a:lstStyle/>
          <a:p>
            <a:pPr algn="ctr"/>
            <a:r>
              <a:rPr lang="ja-JP" altLang="en-US" sz="1200" dirty="0">
                <a:solidFill>
                  <a:srgbClr val="0080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校訓</a:t>
            </a:r>
            <a:r>
              <a:rPr lang="ja-JP" altLang="en-US" b="1" dirty="0">
                <a:solidFill>
                  <a:srgbClr val="0080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「</a:t>
            </a:r>
            <a:r>
              <a:rPr kumimoji="1" lang="ja-JP" altLang="en-US" b="1" dirty="0">
                <a:solidFill>
                  <a:srgbClr val="0080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真」</a:t>
            </a: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AFEFF"/>
              </a:clrFrom>
              <a:clrTo>
                <a:srgbClr val="FAFE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1" b="1814"/>
          <a:stretch/>
        </p:blipFill>
        <p:spPr>
          <a:xfrm>
            <a:off x="1419157" y="4924040"/>
            <a:ext cx="4053921" cy="4562373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49" name="雲 48"/>
          <p:cNvSpPr/>
          <p:nvPr/>
        </p:nvSpPr>
        <p:spPr>
          <a:xfrm rot="513444">
            <a:off x="4121300" y="2744203"/>
            <a:ext cx="2656264" cy="3473736"/>
          </a:xfrm>
          <a:prstGeom prst="cloud">
            <a:avLst/>
          </a:prstGeom>
          <a:solidFill>
            <a:srgbClr val="99FF66"/>
          </a:solidFill>
          <a:ln w="12700"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solidFill>
                <a:schemeClr val="accent5">
                  <a:lumMod val="75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kumimoji="1" lang="ja-JP" altLang="en-US" dirty="0"/>
          </a:p>
        </p:txBody>
      </p:sp>
      <p:sp>
        <p:nvSpPr>
          <p:cNvPr id="50" name="雲 49"/>
          <p:cNvSpPr/>
          <p:nvPr/>
        </p:nvSpPr>
        <p:spPr>
          <a:xfrm rot="20311786">
            <a:off x="89285" y="2901608"/>
            <a:ext cx="2682173" cy="3398294"/>
          </a:xfrm>
          <a:prstGeom prst="cloud">
            <a:avLst/>
          </a:prstGeom>
          <a:solidFill>
            <a:srgbClr val="99CCFF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7" name="雲 46"/>
          <p:cNvSpPr/>
          <p:nvPr/>
        </p:nvSpPr>
        <p:spPr>
          <a:xfrm>
            <a:off x="2124805" y="1946538"/>
            <a:ext cx="2614148" cy="4375187"/>
          </a:xfrm>
          <a:prstGeom prst="cloud">
            <a:avLst/>
          </a:prstGeom>
          <a:solidFill>
            <a:srgbClr val="FFCCFF">
              <a:alpha val="95294"/>
            </a:srgbClr>
          </a:solidFill>
          <a:ln w="12700"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1993080" y="6007878"/>
            <a:ext cx="2880771" cy="3270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b="1" dirty="0">
                <a:solidFill>
                  <a:srgbClr val="000099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endParaRPr lang="en-US" altLang="ja-JP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</a:t>
            </a:r>
            <a:endParaRPr kumimoji="1" lang="en-US" altLang="ja-JP" sz="1600" b="1" dirty="0">
              <a:ln>
                <a:solidFill>
                  <a:srgbClr val="FF0000"/>
                </a:solidFill>
              </a:ln>
              <a:solidFill>
                <a:srgbClr val="FFFF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kumimoji="1" lang="ja-JP" altLang="en-US" sz="1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すべては子どもの</a:t>
            </a:r>
            <a:endParaRPr lang="en-US" altLang="ja-JP" sz="1600" b="1" dirty="0">
              <a:ln>
                <a:solidFill>
                  <a:srgbClr val="FF0000"/>
                </a:solidFill>
              </a:ln>
              <a:solidFill>
                <a:srgbClr val="FFFF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en-US" altLang="ja-JP" sz="1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</a:t>
            </a:r>
            <a:r>
              <a:rPr lang="ja-JP" altLang="en-US" sz="1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笑顔と</a:t>
            </a:r>
            <a:r>
              <a:rPr kumimoji="1" lang="ja-JP" altLang="en-US" sz="1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成長のために</a:t>
            </a:r>
            <a:endParaRPr kumimoji="1" lang="en-US" altLang="ja-JP" sz="1600" b="1" dirty="0">
              <a:ln>
                <a:solidFill>
                  <a:srgbClr val="FF0000"/>
                </a:solidFill>
              </a:ln>
              <a:solidFill>
                <a:srgbClr val="FFFF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000" b="1" dirty="0">
              <a:ln>
                <a:solidFill>
                  <a:srgbClr val="FF0000"/>
                </a:solidFill>
              </a:ln>
              <a:solidFill>
                <a:srgbClr val="FFFF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000" b="1" dirty="0">
              <a:ln>
                <a:solidFill>
                  <a:srgbClr val="FF0000"/>
                </a:solidFill>
              </a:ln>
              <a:solidFill>
                <a:srgbClr val="FFFF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 学校経営方針</a:t>
            </a:r>
            <a:r>
              <a:rPr lang="en-US" altLang="ja-JP" sz="105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05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めざす学校像</a:t>
            </a:r>
            <a:r>
              <a:rPr lang="en-US" altLang="ja-JP" sz="105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endParaRPr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</a:t>
            </a:r>
            <a:r>
              <a:rPr lang="en-US" altLang="ja-JP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(1) 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わくわくしながら登校し、</a:t>
            </a:r>
            <a:endParaRPr lang="en-US" altLang="ja-JP" sz="1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 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満足して下校できる学校</a:t>
            </a:r>
            <a:endParaRPr lang="en-US" altLang="ja-JP" sz="1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                   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（児童）</a:t>
            </a:r>
          </a:p>
          <a:p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</a:t>
            </a:r>
            <a:r>
              <a:rPr lang="en-US" altLang="ja-JP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(2) 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安心して子どもを通わせ</a:t>
            </a:r>
            <a:r>
              <a:rPr lang="ja-JP" altLang="en-US" sz="12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ら</a:t>
            </a:r>
            <a:endParaRPr lang="en-US" altLang="ja-JP" sz="1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 </a:t>
            </a:r>
            <a:r>
              <a:rPr lang="ja-JP" altLang="en-US" sz="12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れる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学校　　　　　（保護者）</a:t>
            </a:r>
          </a:p>
          <a:p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(3) 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地域と連携し、開かれた学校　</a:t>
            </a:r>
            <a:endParaRPr lang="en-US" altLang="ja-JP" sz="1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 　　　　　（地域）</a:t>
            </a:r>
          </a:p>
          <a:p>
            <a:r>
              <a:rPr lang="en-US" altLang="ja-JP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(4) 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互いに信頼し協働しながら、働き   </a:t>
            </a:r>
            <a:endParaRPr lang="en-US" altLang="ja-JP" sz="1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</a:t>
            </a:r>
            <a:r>
              <a:rPr lang="ja-JP" altLang="en-US" sz="12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がいの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ある学校        （教職員）</a:t>
            </a: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84247">
            <a:off x="5244221" y="5847430"/>
            <a:ext cx="1578076" cy="747655"/>
          </a:xfrm>
          <a:prstGeom prst="rect">
            <a:avLst/>
          </a:prstGeom>
        </p:spPr>
      </p:pic>
      <p:sp>
        <p:nvSpPr>
          <p:cNvPr id="46" name="楕円 45"/>
          <p:cNvSpPr/>
          <p:nvPr/>
        </p:nvSpPr>
        <p:spPr>
          <a:xfrm>
            <a:off x="4679961" y="6359813"/>
            <a:ext cx="2087269" cy="1754732"/>
          </a:xfrm>
          <a:prstGeom prst="ellipse">
            <a:avLst/>
          </a:prstGeom>
          <a:solidFill>
            <a:srgbClr val="FFFF99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585" y="1991497"/>
            <a:ext cx="1020583" cy="1130849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</p:pic>
      <p:sp>
        <p:nvSpPr>
          <p:cNvPr id="17" name="テキスト ボックス 16"/>
          <p:cNvSpPr txBox="1"/>
          <p:nvPr/>
        </p:nvSpPr>
        <p:spPr>
          <a:xfrm rot="1688771">
            <a:off x="4948289" y="2572695"/>
            <a:ext cx="656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008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自分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203123" y="2556922"/>
            <a:ext cx="2494075" cy="35471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　　安全で安心でき</a:t>
            </a:r>
            <a:endParaRPr kumimoji="1" lang="en-US" altLang="ja-JP" sz="1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</a:t>
            </a:r>
            <a:r>
              <a:rPr kumimoji="1"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居心地がよい学校</a:t>
            </a:r>
            <a:endParaRPr kumimoji="1" lang="en-US" altLang="ja-JP" sz="1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①できる・わかる・楽しいを実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感する授業を行います。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en-US" sz="1050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単元構成の工夫、学び合いの重視、</a:t>
            </a:r>
            <a:endParaRPr lang="en-US" altLang="ja-JP" sz="1050" dirty="0">
              <a:solidFill>
                <a:srgbClr val="00B05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en-US" altLang="ja-JP" sz="1050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ICT</a:t>
            </a:r>
            <a:r>
              <a:rPr lang="ja-JP" altLang="en-US" sz="1050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の活用</a:t>
            </a:r>
            <a:endParaRPr lang="en-US" altLang="ja-JP" sz="1050" dirty="0">
              <a:solidFill>
                <a:srgbClr val="00B05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②役に立てる喜びと感謝する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　  心をもてる場を作ります。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en-US" sz="1050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児童会活動等主体的な活動の充実</a:t>
            </a:r>
            <a:endParaRPr lang="en-US" altLang="ja-JP" sz="1050" dirty="0">
              <a:solidFill>
                <a:srgbClr val="00B05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自己有用感の向上</a:t>
            </a:r>
            <a:endParaRPr lang="en-US" altLang="ja-JP" sz="1200" dirty="0">
              <a:solidFill>
                <a:srgbClr val="00B05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「あいさつ名人」を育てます。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050" dirty="0">
                <a:solidFill>
                  <a:srgbClr val="00CC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「めざそう！あいさつ日本一」</a:t>
            </a:r>
            <a:endParaRPr kumimoji="1" lang="en-US" altLang="ja-JP" sz="1200" dirty="0">
              <a:solidFill>
                <a:srgbClr val="00CC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kumimoji="1" lang="ja-JP" altLang="en-US" sz="1050" dirty="0">
                <a:solidFill>
                  <a:srgbClr val="00CC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明るく元気な雰囲気づくり</a:t>
            </a:r>
            <a:r>
              <a:rPr lang="ja-JP" altLang="en-US" sz="1050" dirty="0">
                <a:solidFill>
                  <a:srgbClr val="00CC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</a:t>
            </a:r>
            <a:endParaRPr lang="en-US" altLang="ja-JP" sz="1050" dirty="0">
              <a:solidFill>
                <a:srgbClr val="00CC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>
                <a:solidFill>
                  <a:srgbClr val="00CC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endParaRPr lang="en-US" altLang="ja-JP" sz="1050" dirty="0">
              <a:solidFill>
                <a:srgbClr val="00CC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☆</a:t>
            </a:r>
            <a:r>
              <a:rPr lang="ja-JP" altLang="en-US" sz="1000" b="1" dirty="0">
                <a:ln w="6350">
                  <a:noFill/>
                </a:ln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学校へ行くことが楽しい</a:t>
            </a:r>
            <a:r>
              <a:rPr lang="en-US" altLang="ja-JP" sz="1000" b="1" dirty="0">
                <a:ln w="6350">
                  <a:noFill/>
                </a:ln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…90</a:t>
            </a:r>
            <a:r>
              <a:rPr lang="ja-JP" altLang="en-US" sz="1000" b="1" dirty="0">
                <a:ln w="6350">
                  <a:noFill/>
                </a:ln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％</a:t>
            </a:r>
            <a:endParaRPr lang="en-US" altLang="ja-JP" sz="1000" b="1" dirty="0">
              <a:ln w="6350">
                <a:noFill/>
              </a:ln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☆進んでいあいさつができる</a:t>
            </a:r>
            <a:r>
              <a:rPr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…90</a:t>
            </a:r>
            <a:r>
              <a:rPr lang="ja-JP" altLang="en-US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％</a:t>
            </a:r>
            <a:endParaRPr lang="en-US" altLang="ja-JP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☆授業は分かりやすく楽しい</a:t>
            </a:r>
            <a:r>
              <a:rPr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‥80</a:t>
            </a:r>
            <a:r>
              <a:rPr lang="ja-JP" altLang="en-US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％</a:t>
            </a:r>
            <a:endParaRPr lang="en-US" altLang="ja-JP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☆自分は学校で役立っている</a:t>
            </a:r>
            <a:r>
              <a:rPr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…80</a:t>
            </a:r>
            <a:r>
              <a:rPr lang="ja-JP" altLang="en-US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％</a:t>
            </a:r>
            <a:endParaRPr lang="en-US" altLang="ja-JP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</a:t>
            </a: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223826" y="3105440"/>
            <a:ext cx="2681097" cy="2826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  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自分を</a:t>
            </a:r>
            <a:r>
              <a:rPr kumimoji="1"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大切にし、</a:t>
            </a:r>
            <a:endParaRPr kumimoji="1" lang="en-US" altLang="ja-JP" sz="1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300"/>
              </a:lnSpc>
            </a:pP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</a:t>
            </a:r>
            <a:r>
              <a:rPr kumimoji="1"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友達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も</a:t>
            </a:r>
            <a:r>
              <a:rPr kumimoji="1"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大切に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する</a:t>
            </a:r>
            <a:r>
              <a:rPr kumimoji="1"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子</a:t>
            </a:r>
            <a:endParaRPr kumimoji="1" lang="en-US" altLang="ja-JP" sz="1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  </a:t>
            </a: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①一人一人の違いやよさを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    大切にする心を育てます</a:t>
            </a: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　　　　</a:t>
            </a:r>
            <a:r>
              <a:rPr kumimoji="1" lang="ja-JP" altLang="en-US" sz="1050" dirty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相手意識・</a:t>
            </a:r>
            <a:r>
              <a:rPr lang="ja-JP" altLang="en-US" sz="1050" dirty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自己</a:t>
            </a:r>
            <a:r>
              <a:rPr kumimoji="1" lang="ja-JP" altLang="en-US" sz="1050" dirty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肯定感の向上</a:t>
            </a:r>
            <a:endParaRPr kumimoji="1" lang="en-US" altLang="ja-JP" sz="1050" dirty="0">
              <a:solidFill>
                <a:srgbClr val="0070C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　 ②自分の言葉で自分の思いを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 伝える子を育てます。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r>
              <a:rPr lang="ja-JP" altLang="en-US" sz="1050" dirty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良好な人間関係づくり</a:t>
            </a:r>
            <a:endParaRPr lang="en-US" altLang="ja-JP" sz="1050" dirty="0">
              <a:solidFill>
                <a:srgbClr val="0070C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③成長のために自己決定できる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力を育てます。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050" dirty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自己の言動を振り返る場の重視</a:t>
            </a:r>
            <a:r>
              <a:rPr lang="ja-JP" altLang="en-US" sz="1050" b="1" dirty="0">
                <a:solidFill>
                  <a:srgbClr val="0033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1050" b="1" dirty="0">
              <a:solidFill>
                <a:srgbClr val="0033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00" b="1" dirty="0">
                <a:solidFill>
                  <a:srgbClr val="0033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　</a:t>
            </a:r>
            <a:endParaRPr lang="en-US" altLang="ja-JP" sz="1000" b="1" dirty="0">
              <a:solidFill>
                <a:srgbClr val="0033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00" b="1" dirty="0">
                <a:solidFill>
                  <a:srgbClr val="0033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☆自分にはよいところがある</a:t>
            </a:r>
            <a:r>
              <a:rPr lang="en-US" altLang="ja-JP" sz="1000" b="1" dirty="0">
                <a:solidFill>
                  <a:srgbClr val="0033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…90</a:t>
            </a:r>
            <a:r>
              <a:rPr lang="ja-JP" altLang="en-US" sz="1000" b="1" dirty="0">
                <a:solidFill>
                  <a:srgbClr val="0033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％</a:t>
            </a:r>
            <a:endParaRPr lang="en-US" altLang="ja-JP" sz="1000" b="1" dirty="0">
              <a:solidFill>
                <a:srgbClr val="0033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00" b="1" dirty="0">
                <a:solidFill>
                  <a:srgbClr val="0033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1000" b="1" dirty="0">
              <a:solidFill>
                <a:srgbClr val="0033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/>
            <a:r>
              <a:rPr lang="ja-JP" altLang="en-US" sz="1000" b="1" dirty="0">
                <a:solidFill>
                  <a:srgbClr val="0033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 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4665" y="3055272"/>
            <a:ext cx="2530785" cy="29315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kumimoji="1"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開かれた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学校と</a:t>
            </a:r>
            <a:endParaRPr lang="en-US" altLang="ja-JP" sz="1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300"/>
              </a:lnSpc>
            </a:pPr>
            <a:r>
              <a:rPr kumimoji="1"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つながり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る地域</a:t>
            </a:r>
            <a:endParaRPr lang="en-US" altLang="ja-JP" sz="1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　①地域を題材とした授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   </a:t>
            </a: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業を行います。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  </a:t>
            </a:r>
            <a:r>
              <a:rPr lang="ja-JP" altLang="en-US" sz="105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生活科・総合的な学習の時</a:t>
            </a:r>
            <a:endParaRPr lang="en-US" altLang="ja-JP" sz="105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間の充実</a:t>
            </a:r>
            <a:endParaRPr lang="en-US" altLang="ja-JP" sz="100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②地域の人材を活用します。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</a:t>
            </a:r>
            <a:r>
              <a:rPr lang="ja-JP" altLang="en-US" sz="105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個別最適な学び</a:t>
            </a:r>
            <a:r>
              <a:rPr kumimoji="1" lang="ja-JP" altLang="en-US" sz="105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を意識した</a:t>
            </a:r>
            <a:endParaRPr kumimoji="1" lang="en-US" altLang="ja-JP" sz="105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 </a:t>
            </a:r>
            <a:r>
              <a:rPr kumimoji="1" lang="ja-JP" altLang="en-US" sz="105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授業や環境づくり</a:t>
            </a:r>
            <a:endParaRPr kumimoji="1" lang="en-US" altLang="ja-JP" sz="105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③地域行事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への</a:t>
            </a: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参加をすすめ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</a:t>
            </a:r>
            <a:r>
              <a:rPr kumimoji="1" lang="ja-JP" altLang="en-US" sz="12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ます。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600"/>
              </a:lnSpc>
            </a:pP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  </a:t>
            </a:r>
            <a:r>
              <a:rPr kumimoji="1" lang="ja-JP" altLang="en-US" sz="105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行事ボランティアへの参加</a:t>
            </a:r>
            <a:endParaRPr kumimoji="1" lang="en-US" altLang="ja-JP" sz="105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>
              <a:lnSpc>
                <a:spcPts val="1200"/>
              </a:lnSpc>
            </a:pPr>
            <a:r>
              <a:rPr lang="ja-JP" altLang="en-US" sz="1000" b="1" dirty="0">
                <a:solidFill>
                  <a:srgbClr val="000066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1000" b="1" dirty="0">
              <a:solidFill>
                <a:srgbClr val="000066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☆授業は分かりやすく楽しい</a:t>
            </a:r>
            <a:r>
              <a:rPr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‥80</a:t>
            </a:r>
            <a:r>
              <a:rPr lang="ja-JP" altLang="en-US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％</a:t>
            </a:r>
            <a:endParaRPr lang="en-US" altLang="ja-JP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☆地域の行事に進んで参加する</a:t>
            </a:r>
            <a:r>
              <a:rPr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‥80</a:t>
            </a:r>
            <a:r>
              <a:rPr lang="ja-JP" altLang="en-US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％</a:t>
            </a:r>
            <a:endParaRPr lang="en-US" altLang="ja-JP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>
              <a:lnSpc>
                <a:spcPts val="1200"/>
              </a:lnSpc>
            </a:pPr>
            <a:endParaRPr kumimoji="1" lang="en-US" altLang="ja-JP" sz="1000" b="1" dirty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223" y="2318761"/>
            <a:ext cx="1018257" cy="633023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</p:pic>
      <p:sp>
        <p:nvSpPr>
          <p:cNvPr id="15" name="テキスト ボックス 14"/>
          <p:cNvSpPr txBox="1"/>
          <p:nvPr/>
        </p:nvSpPr>
        <p:spPr>
          <a:xfrm rot="20802965">
            <a:off x="553093" y="248874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地域</a:t>
            </a:r>
            <a:endParaRPr kumimoji="1" lang="ja-JP" altLang="en-US" b="1" dirty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4" name="角丸四角形 33"/>
          <p:cNvSpPr/>
          <p:nvPr/>
        </p:nvSpPr>
        <p:spPr>
          <a:xfrm>
            <a:off x="1512908" y="1194186"/>
            <a:ext cx="4436371" cy="557864"/>
          </a:xfrm>
          <a:prstGeom prst="roundRect">
            <a:avLst>
              <a:gd name="adj" fmla="val 8746"/>
            </a:avLst>
          </a:prstGeom>
          <a:solidFill>
            <a:srgbClr val="FFCCFF"/>
          </a:solidFill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00"/>
              </a:lnSpc>
            </a:pPr>
            <a:r>
              <a:rPr kumimoji="1" lang="ja-JP" altLang="en-US" sz="105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en-US" altLang="ja-JP" sz="105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kumimoji="1" lang="ja-JP" altLang="en-US" sz="105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めざす子ども像</a:t>
            </a:r>
            <a:r>
              <a:rPr kumimoji="1" lang="en-US" altLang="ja-JP" sz="105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 algn="ctr">
              <a:lnSpc>
                <a:spcPts val="1700"/>
              </a:lnSpc>
            </a:pPr>
            <a:r>
              <a:rPr lang="ja-JP" altLang="en-US" sz="1400" b="1" dirty="0">
                <a:solidFill>
                  <a:srgbClr val="66006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地域大好き、学校大好き、自分大好き、新田っ子！</a:t>
            </a:r>
            <a:endParaRPr lang="en-US" altLang="ja-JP" sz="1400" b="1" dirty="0">
              <a:solidFill>
                <a:srgbClr val="660066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918807">
            <a:off x="2122318" y="1933973"/>
            <a:ext cx="751389" cy="751389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</p:pic>
      <p:sp>
        <p:nvSpPr>
          <p:cNvPr id="20" name="テキスト ボックス 19"/>
          <p:cNvSpPr txBox="1"/>
          <p:nvPr/>
        </p:nvSpPr>
        <p:spPr>
          <a:xfrm rot="873451">
            <a:off x="2169892" y="2103158"/>
            <a:ext cx="703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C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学校</a:t>
            </a: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38596">
            <a:off x="30899" y="6080947"/>
            <a:ext cx="919081" cy="809722"/>
          </a:xfrm>
          <a:prstGeom prst="rect">
            <a:avLst/>
          </a:prstGeom>
        </p:spPr>
      </p:pic>
      <p:pic>
        <p:nvPicPr>
          <p:cNvPr id="28" name="図 2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62849">
            <a:off x="1327973" y="6119268"/>
            <a:ext cx="762009" cy="751983"/>
          </a:xfrm>
          <a:prstGeom prst="rect">
            <a:avLst/>
          </a:prstGeom>
        </p:spPr>
      </p:pic>
      <p:sp>
        <p:nvSpPr>
          <p:cNvPr id="41" name="楕円 40"/>
          <p:cNvSpPr/>
          <p:nvPr/>
        </p:nvSpPr>
        <p:spPr>
          <a:xfrm>
            <a:off x="27595" y="6611670"/>
            <a:ext cx="2046366" cy="1902671"/>
          </a:xfrm>
          <a:prstGeom prst="ellipse">
            <a:avLst/>
          </a:prstGeom>
          <a:solidFill>
            <a:srgbClr val="99FF99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5699" y="6807678"/>
            <a:ext cx="1974358" cy="1533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r>
              <a:rPr lang="en-US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05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めざす教師像</a:t>
            </a:r>
            <a:r>
              <a:rPr lang="en-US" altLang="ja-JP" sz="105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lang="ja-JP" altLang="en-US" sz="105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①教育に情熱をもち、</a:t>
            </a:r>
            <a:endParaRPr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授業力をみがく教師</a:t>
            </a:r>
          </a:p>
          <a:p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②子ども一人一人に寄り添</a:t>
            </a:r>
            <a:endParaRPr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い、個性を認める教師</a:t>
            </a:r>
          </a:p>
          <a:p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③互いに信頼し、「チーム</a:t>
            </a:r>
            <a:endParaRPr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新田小」の一員として</a:t>
            </a:r>
            <a:endParaRPr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協働する教師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589622" y="6534311"/>
            <a:ext cx="2301816" cy="1195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ja-JP" altLang="en-US" sz="105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 </a:t>
            </a:r>
            <a:r>
              <a:rPr lang="ja-JP" altLang="en-US" sz="105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　　</a:t>
            </a:r>
            <a:r>
              <a:rPr kumimoji="1" lang="en-US" altLang="ja-JP" sz="105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05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家庭</a:t>
            </a:r>
            <a:r>
              <a:rPr kumimoji="1" lang="ja-JP" altLang="en-US" sz="105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との連携</a:t>
            </a:r>
            <a:r>
              <a:rPr kumimoji="1" lang="en-US" altLang="ja-JP" sz="105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>
              <a:lnSpc>
                <a:spcPts val="1000"/>
              </a:lnSpc>
            </a:pPr>
            <a:endParaRPr kumimoji="1" lang="en-US" altLang="ja-JP" sz="105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①子どもの成長を願う</a:t>
            </a:r>
            <a:endParaRPr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　個別懇談、</a:t>
            </a:r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教育相談</a:t>
            </a:r>
            <a:endParaRPr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②学校ボランティアの協力</a:t>
            </a:r>
            <a:endParaRPr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③ＰＴＡ活動の推進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④</a:t>
            </a:r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情報発信・情報提供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32" name="図 3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2041" y="8411206"/>
            <a:ext cx="1137949" cy="943233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384" y="8261459"/>
            <a:ext cx="461821" cy="469738"/>
          </a:xfrm>
          <a:prstGeom prst="rect">
            <a:avLst/>
          </a:prstGeom>
        </p:spPr>
      </p:pic>
      <p:sp>
        <p:nvSpPr>
          <p:cNvPr id="44" name="テキスト ボックス 43"/>
          <p:cNvSpPr txBox="1"/>
          <p:nvPr/>
        </p:nvSpPr>
        <p:spPr>
          <a:xfrm>
            <a:off x="5663366" y="9241541"/>
            <a:ext cx="1123446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00"/>
              </a:lnSpc>
            </a:pPr>
            <a:r>
              <a:rPr kumimoji="1" lang="ja-JP" altLang="en-US" sz="8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新田小キャラクター</a:t>
            </a:r>
            <a:endParaRPr kumimoji="1" lang="en-US" altLang="ja-JP" sz="80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800"/>
              </a:lnSpc>
            </a:pPr>
            <a:r>
              <a:rPr lang="ja-JP" altLang="en-US" sz="9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r>
              <a:rPr lang="ja-JP" altLang="en-US" sz="9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ココ</a:t>
            </a:r>
            <a:endParaRPr kumimoji="1" lang="en-US" altLang="ja-JP" sz="9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15" cstate="print">
            <a:clrChange>
              <a:clrFrom>
                <a:srgbClr val="0ED145"/>
              </a:clrFrom>
              <a:clrTo>
                <a:srgbClr val="0ED14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6807" y="8116910"/>
            <a:ext cx="1130937" cy="1124631"/>
          </a:xfrm>
          <a:prstGeom prst="rect">
            <a:avLst/>
          </a:prstGeom>
        </p:spPr>
      </p:pic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A76F8F44-E3E3-55ED-3172-72B4FFA83503}"/>
              </a:ext>
            </a:extLst>
          </p:cNvPr>
          <p:cNvSpPr txBox="1"/>
          <p:nvPr/>
        </p:nvSpPr>
        <p:spPr>
          <a:xfrm>
            <a:off x="804184" y="9420045"/>
            <a:ext cx="5229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ln w="3175">
                  <a:solidFill>
                    <a:srgbClr val="002060"/>
                  </a:solidFill>
                  <a:prstDash val="solid"/>
                </a:ln>
                <a:solidFill>
                  <a:srgbClr val="00006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学校を核として、家庭と地域で連携して育つ新田っ子</a:t>
            </a:r>
          </a:p>
        </p:txBody>
      </p:sp>
    </p:spTree>
    <p:extLst>
      <p:ext uri="{BB962C8B-B14F-4D97-AF65-F5344CB8AC3E}">
        <p14:creationId xmlns:p14="http://schemas.microsoft.com/office/powerpoint/2010/main" val="37355792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エグゼクティブ">
  <a:themeElements>
    <a:clrScheme name="エグゼクティブ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エグゼクティブ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エグゼクティブ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solidFill>
          <a:srgbClr val="FFCCFF"/>
        </a:solidFill>
        <a:ln w="19050">
          <a:solidFill>
            <a:schemeClr val="tx1"/>
          </a:solidFill>
        </a:ln>
      </a:spPr>
      <a:bodyPr lIns="0" tIns="0" rIns="0" bIns="0" rtlCol="0" anchor="ctr"/>
      <a:lstStyle>
        <a:defPPr>
          <a:defRPr kumimoji="1" sz="1050" dirty="0" smtClean="0">
            <a:latin typeface="ＭＳ 明朝" panose="02020609040205080304" pitchFamily="17" charset="-128"/>
            <a:ea typeface="ＭＳ 明朝" panose="02020609040205080304" pitchFamily="17" charset="-128"/>
          </a:defRPr>
        </a:defPPr>
      </a:lstStyle>
      <a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2764</TotalTime>
  <Words>626</Words>
  <Application>Microsoft Office PowerPoint</Application>
  <PresentationFormat>A4 210 x 297 mm</PresentationFormat>
  <Paragraphs>103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HGS明朝E</vt:lpstr>
      <vt:lpstr>HG丸ｺﾞｼｯｸM-PRO</vt:lpstr>
      <vt:lpstr>ＭＳ ゴシック</vt:lpstr>
      <vt:lpstr>ＭＳ 明朝</vt:lpstr>
      <vt:lpstr>Arial</vt:lpstr>
      <vt:lpstr>Calibri</vt:lpstr>
      <vt:lpstr>Century Gothic</vt:lpstr>
      <vt:lpstr>Courier New</vt:lpstr>
      <vt:lpstr>Palatino Linotype</vt:lpstr>
      <vt:lpstr>エグゼクティブ</vt:lpstr>
      <vt:lpstr>令和７年度　安城市立新田小学校グランドデザイン</vt:lpstr>
    </vt:vector>
  </TitlesOfParts>
  <Company>安城市教育委員会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安城市立新田小学校グランドデザイン</dc:title>
  <dc:creator>Administrator</dc:creator>
  <cp:lastModifiedBy>岡戸 俊之</cp:lastModifiedBy>
  <cp:revision>237</cp:revision>
  <cp:lastPrinted>2025-03-25T07:00:46Z</cp:lastPrinted>
  <dcterms:created xsi:type="dcterms:W3CDTF">2018-03-23T01:21:00Z</dcterms:created>
  <dcterms:modified xsi:type="dcterms:W3CDTF">2025-04-05T08:04:33Z</dcterms:modified>
</cp:coreProperties>
</file>