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906000" type="A4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舘 美紀" initials="舘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E4BD"/>
    <a:srgbClr val="FFCCCC"/>
    <a:srgbClr val="FDF5FC"/>
    <a:srgbClr val="FFFFCC"/>
    <a:srgbClr val="FFFF99"/>
    <a:srgbClr val="FFCCFF"/>
    <a:srgbClr val="FF0066"/>
    <a:srgbClr val="E6E6E6"/>
    <a:srgbClr val="FF66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72" autoAdjust="0"/>
    <p:restoredTop sz="99460" autoAdjust="0"/>
  </p:normalViewPr>
  <p:slideViewPr>
    <p:cSldViewPr>
      <p:cViewPr>
        <p:scale>
          <a:sx n="140" d="100"/>
          <a:sy n="140" d="100"/>
        </p:scale>
        <p:origin x="-810" y="-36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3" d="100"/>
        <a:sy n="3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6" y="12"/>
            <a:ext cx="2918831" cy="495188"/>
          </a:xfrm>
          <a:prstGeom prst="rect">
            <a:avLst/>
          </a:prstGeom>
        </p:spPr>
        <p:txBody>
          <a:bodyPr vert="horz" lIns="91321" tIns="45660" rIns="91321" bIns="4566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406" y="12"/>
            <a:ext cx="2918831" cy="495188"/>
          </a:xfrm>
          <a:prstGeom prst="rect">
            <a:avLst/>
          </a:prstGeom>
        </p:spPr>
        <p:txBody>
          <a:bodyPr vert="horz" lIns="91321" tIns="45660" rIns="91321" bIns="45660" rtlCol="0"/>
          <a:lstStyle>
            <a:lvl1pPr algn="r">
              <a:defRPr sz="1200"/>
            </a:lvl1pPr>
          </a:lstStyle>
          <a:p>
            <a:fld id="{2656D135-EE6C-43FF-B294-931CD85B98B5}" type="datetimeFigureOut">
              <a:rPr kumimoji="1" lang="ja-JP" altLang="en-US" smtClean="0"/>
              <a:pPr/>
              <a:t>2025/3/31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5075"/>
            <a:ext cx="2303463" cy="3328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0" rIns="91321" bIns="4566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9715"/>
            <a:ext cx="5388610" cy="3886111"/>
          </a:xfrm>
          <a:prstGeom prst="rect">
            <a:avLst/>
          </a:prstGeom>
        </p:spPr>
        <p:txBody>
          <a:bodyPr vert="horz" lIns="91321" tIns="45660" rIns="91321" bIns="4566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6" y="9374321"/>
            <a:ext cx="2918831" cy="495187"/>
          </a:xfrm>
          <a:prstGeom prst="rect">
            <a:avLst/>
          </a:prstGeom>
        </p:spPr>
        <p:txBody>
          <a:bodyPr vert="horz" lIns="91321" tIns="45660" rIns="91321" bIns="4566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406" y="9374321"/>
            <a:ext cx="2918831" cy="495187"/>
          </a:xfrm>
          <a:prstGeom prst="rect">
            <a:avLst/>
          </a:prstGeom>
        </p:spPr>
        <p:txBody>
          <a:bodyPr vert="horz" lIns="91321" tIns="45660" rIns="91321" bIns="45660" rtlCol="0" anchor="b"/>
          <a:lstStyle>
            <a:lvl1pPr algn="r">
              <a:defRPr sz="1200"/>
            </a:lvl1pPr>
          </a:lstStyle>
          <a:p>
            <a:fld id="{1C5A2685-D729-4B43-947A-6749DD31202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27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A2685-D729-4B43-947A-6749DD312024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373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914E-5925-4809-A4B0-7263543CEB68}" type="datetime1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- 13 -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AFD6-1725-42F5-B7F0-11BC270C76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388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88B7-7FCD-4664-AE8E-E5531C49DA37}" type="datetime1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- 13 -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AFD6-1725-42F5-B7F0-11BC270C76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458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8745-3E87-45B4-9FE0-64F53B2E93F0}" type="datetime1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- 13 -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AFD6-1725-42F5-B7F0-11BC270C76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303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01FCF-B7EB-4E1D-9D0B-B1500037B9AD}" type="datetime1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- 13 -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AFD6-1725-42F5-B7F0-11BC270C76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53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186E-2DC1-4A9A-AD50-7D038008B469}" type="datetime1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- 13 -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AFD6-1725-42F5-B7F0-11BC270C76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557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5832-B6E3-44F4-8374-DA2D075862DC}" type="datetime1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- 13 -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AFD6-1725-42F5-B7F0-11BC270C76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02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77990-FE47-4C99-B34D-26E3C7A0B6F0}" type="datetime1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- 13 -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AFD6-1725-42F5-B7F0-11BC270C76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540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8F10E-1E9D-4D92-9046-0FF7BDCD43A4}" type="datetime1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- 13 -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AFD6-1725-42F5-B7F0-11BC270C76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283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7B35-A723-48EC-9740-9060B37B7FC9}" type="datetime1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- 13 -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AFD6-1725-42F5-B7F0-11BC270C76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521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D40C-313A-4FE5-9EAA-096F8269CEBD}" type="datetime1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- 13 -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AFD6-1725-42F5-B7F0-11BC270C76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873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E051-557F-41AB-945B-576CA792333E}" type="datetime1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- 13 -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AFD6-1725-42F5-B7F0-11BC270C76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55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6F159-084F-42B9-AB9C-5F04991DD40D}" type="datetime1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- 13 -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CAFD6-1725-42F5-B7F0-11BC270C76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346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正方形/長方形 35"/>
          <p:cNvSpPr/>
          <p:nvPr/>
        </p:nvSpPr>
        <p:spPr>
          <a:xfrm>
            <a:off x="-27384" y="7185846"/>
            <a:ext cx="6905061" cy="2720154"/>
          </a:xfrm>
          <a:prstGeom prst="rect">
            <a:avLst/>
          </a:prstGeom>
          <a:solidFill>
            <a:srgbClr val="D7E4BD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-19678" y="3249590"/>
            <a:ext cx="6905061" cy="42236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-448353" y="-563308"/>
            <a:ext cx="7589993" cy="8741073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上矢印 26"/>
          <p:cNvSpPr/>
          <p:nvPr/>
        </p:nvSpPr>
        <p:spPr>
          <a:xfrm>
            <a:off x="3223254" y="3368824"/>
            <a:ext cx="390073" cy="5641105"/>
          </a:xfrm>
          <a:prstGeom prst="upArrow">
            <a:avLst>
              <a:gd name="adj1" fmla="val 40233"/>
              <a:gd name="adj2" fmla="val 69535"/>
            </a:avLst>
          </a:prstGeom>
          <a:solidFill>
            <a:schemeClr val="accent6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100" b="0" i="0" u="none" strike="noStrike" kern="1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100" kern="100" dirty="0">
              <a:solidFill>
                <a:srgbClr val="FFFF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100" b="0" i="0" u="none" strike="noStrike" kern="1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100" b="0" i="0" u="none" strike="noStrike" kern="1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100" b="0" i="0" u="none" strike="noStrike" kern="1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100" kern="100" dirty="0">
              <a:solidFill>
                <a:srgbClr val="FFFF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100" b="0" i="0" u="none" strike="noStrike" kern="1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100" b="0" i="0" u="none" strike="noStrike" kern="1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100" kern="100" dirty="0">
              <a:solidFill>
                <a:srgbClr val="FFFF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552742" y="770480"/>
            <a:ext cx="5756578" cy="17342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22"/>
          <p:cNvSpPr txBox="1"/>
          <p:nvPr/>
        </p:nvSpPr>
        <p:spPr>
          <a:xfrm>
            <a:off x="2276871" y="7276798"/>
            <a:ext cx="2318073" cy="2500737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0" tIns="45720" rIns="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500"/>
              </a:lnSpc>
              <a:spcAft>
                <a:spcPts val="0"/>
              </a:spcAft>
            </a:pPr>
            <a:endParaRPr lang="en-US" altLang="ja-JP" sz="1200" kern="0" spc="-1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500"/>
              </a:lnSpc>
              <a:spcAft>
                <a:spcPts val="0"/>
              </a:spcAft>
            </a:pPr>
            <a:endParaRPr lang="en-US" altLang="ja-JP" sz="1200" kern="0" spc="-1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500"/>
              </a:lnSpc>
              <a:spcAft>
                <a:spcPts val="0"/>
              </a:spcAft>
            </a:pPr>
            <a:endParaRPr lang="en-US" altLang="ja-JP" sz="1200" kern="0" spc="-1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500"/>
              </a:lnSpc>
              <a:spcAft>
                <a:spcPts val="0"/>
              </a:spcAft>
            </a:pPr>
            <a:endParaRPr lang="en-US" altLang="ja-JP" sz="1200" kern="0" spc="-1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500"/>
              </a:lnSpc>
              <a:spcAft>
                <a:spcPts val="0"/>
              </a:spcAft>
            </a:pPr>
            <a:endParaRPr lang="en-US" altLang="ja-JP" sz="1200" kern="0" spc="-1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500"/>
              </a:lnSpc>
              <a:spcAft>
                <a:spcPts val="0"/>
              </a:spcAft>
            </a:pPr>
            <a:endParaRPr lang="en-US" altLang="ja-JP" sz="1200" kern="0" spc="-1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500"/>
              </a:lnSpc>
              <a:spcAft>
                <a:spcPts val="0"/>
              </a:spcAft>
            </a:pPr>
            <a:endParaRPr lang="en-US" altLang="ja-JP" sz="1200" kern="0" spc="-1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500"/>
              </a:lnSpc>
              <a:spcAft>
                <a:spcPts val="0"/>
              </a:spcAft>
            </a:pPr>
            <a:endParaRPr lang="en-US" altLang="ja-JP" sz="1200" kern="0" spc="-1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ja-JP" altLang="en-US" sz="1200" kern="0" spc="-1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★</a:t>
            </a:r>
            <a:r>
              <a:rPr lang="ja-JP" altLang="en-US" sz="1200" kern="0" spc="-1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地域とのかかわりを深める</a:t>
            </a:r>
          </a:p>
          <a:p>
            <a:pPr algn="just">
              <a:lnSpc>
                <a:spcPts val="1700"/>
              </a:lnSpc>
              <a:spcAft>
                <a:spcPts val="0"/>
              </a:spcAft>
            </a:pPr>
            <a:endParaRPr lang="en-US" altLang="ja-JP" sz="1000" kern="0" spc="-1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000" kern="0" spc="-1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○地域</a:t>
            </a:r>
            <a:r>
              <a:rPr lang="ja-JP" altLang="en-US" sz="1000" kern="0" spc="-1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でのあいさつの活性化</a:t>
            </a: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000" kern="0" spc="-1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・児童会、ＰＴＡあいさつ運動</a:t>
            </a:r>
            <a:endParaRPr lang="en-US" altLang="ja-JP" sz="1000" kern="0" spc="-1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000" kern="0" spc="-1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児童会</a:t>
            </a:r>
            <a:r>
              <a:rPr lang="ja-JP" altLang="en-US" sz="1000" kern="0" spc="-1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スローガン「あいさつ</a:t>
            </a:r>
            <a:r>
              <a:rPr lang="ja-JP" altLang="en-US" sz="1000" kern="0" spc="-1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で</a:t>
            </a:r>
            <a:endParaRPr lang="en-US" altLang="ja-JP" sz="1000" kern="0" spc="-1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000" kern="0" spc="-1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000" kern="0" spc="-1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 学校</a:t>
            </a:r>
            <a:r>
              <a:rPr lang="ja-JP" altLang="en-US" sz="1000" kern="0" spc="-1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も地域も笑顔にしよう</a:t>
            </a:r>
            <a:r>
              <a:rPr lang="ja-JP" altLang="en-US" sz="1000" kern="0" spc="-1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」</a:t>
            </a:r>
            <a:endParaRPr lang="ja-JP" altLang="en-US" sz="1000" kern="0" spc="-1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000" kern="0" spc="-1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○</a:t>
            </a:r>
            <a:r>
              <a:rPr lang="ja-JP" altLang="en-US" sz="1000" kern="0" spc="-1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学習</a:t>
            </a:r>
            <a:r>
              <a:rPr lang="ja-JP" altLang="en-US" sz="1000" kern="0" spc="-1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での地域とのかかわりの深化</a:t>
            </a: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000" kern="0" spc="-1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・授業</a:t>
            </a:r>
            <a:r>
              <a:rPr lang="en-US" altLang="ja-JP" sz="1000" kern="0" spc="-1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(</a:t>
            </a:r>
            <a:r>
              <a:rPr lang="ja-JP" altLang="en-US" sz="1000" kern="0" spc="-1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総合・生活・各教科</a:t>
            </a:r>
            <a:r>
              <a:rPr lang="en-US" altLang="ja-JP" sz="1000" kern="0" spc="-1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)</a:t>
            </a:r>
            <a:r>
              <a:rPr lang="ja-JP" altLang="en-US" sz="1000" kern="0" spc="-1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や</a:t>
            </a:r>
            <a:endParaRPr lang="en-US" altLang="ja-JP" sz="1000" kern="0" spc="-1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000" kern="0" spc="-1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000" kern="0" spc="-1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行事で地域</a:t>
            </a:r>
            <a:r>
              <a:rPr lang="ja-JP" altLang="en-US" sz="1000" kern="0" spc="-1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教材・</a:t>
            </a:r>
            <a:r>
              <a:rPr lang="ja-JP" altLang="en-US" sz="1000" kern="0" spc="-1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人材</a:t>
            </a:r>
            <a:r>
              <a:rPr lang="ja-JP" altLang="en-US" sz="1000" kern="0" spc="-1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の</a:t>
            </a:r>
            <a:r>
              <a:rPr lang="ja-JP" altLang="en-US" sz="1000" kern="0" spc="-1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活用</a:t>
            </a:r>
            <a:endParaRPr lang="en-US" altLang="ja-JP" sz="1000" kern="0" spc="-1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000" kern="0" spc="-10" dirty="0" smtClean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・児童会による「感謝の会」</a:t>
            </a:r>
            <a:endParaRPr lang="ja-JP" altLang="en-US" sz="1000" kern="0" spc="-1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ja-JP" sz="9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テキスト ボックス 25"/>
          <p:cNvSpPr txBox="1"/>
          <p:nvPr/>
        </p:nvSpPr>
        <p:spPr>
          <a:xfrm>
            <a:off x="1" y="217279"/>
            <a:ext cx="6857972" cy="36004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b="1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sz="2000" b="1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安城西部小学校グランドデザイン</a:t>
            </a:r>
            <a:r>
              <a:rPr lang="ja-JP" altLang="en-US" sz="2000" b="1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2000" b="1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2025</a:t>
            </a:r>
            <a:endParaRPr lang="ja-JP" altLang="en-US" sz="2000" b="1" kern="100" dirty="0">
              <a:effectLst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4" name="テキスト ボックス 26"/>
          <p:cNvSpPr txBox="1"/>
          <p:nvPr/>
        </p:nvSpPr>
        <p:spPr>
          <a:xfrm>
            <a:off x="762574" y="1207834"/>
            <a:ext cx="1442290" cy="444298"/>
          </a:xfrm>
          <a:prstGeom prst="rect">
            <a:avLst/>
          </a:prstGeom>
          <a:solidFill>
            <a:schemeClr val="bg1"/>
          </a:solidFill>
          <a:ln w="6350">
            <a:solidFill>
              <a:srgbClr val="FF0000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b="1" kern="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【教育目標】</a:t>
            </a:r>
            <a:endParaRPr lang="ja-JP" altLang="en-US" sz="900" b="1" kern="0" dirty="0">
              <a:effectLst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600" b="1" kern="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進んで学ぶ子</a:t>
            </a:r>
            <a:endParaRPr lang="ja-JP" sz="1600" b="1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1" name="横巻き 10"/>
          <p:cNvSpPr/>
          <p:nvPr/>
        </p:nvSpPr>
        <p:spPr>
          <a:xfrm>
            <a:off x="1132861" y="1956952"/>
            <a:ext cx="4564389" cy="403760"/>
          </a:xfrm>
          <a:prstGeom prst="horizontalScroll">
            <a:avLst>
              <a:gd name="adj" fmla="val 0"/>
            </a:avLst>
          </a:prstGeom>
          <a:solidFill>
            <a:srgbClr val="FDF5FC"/>
          </a:solidFill>
          <a:ln w="25400" cap="flat" cmpd="sng" algn="ctr">
            <a:solidFill>
              <a:schemeClr val="bg2">
                <a:lumMod val="1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00" cap="none" spc="0" normalizeH="0" baseline="0" noProof="0" dirty="0"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よりよい自分の実現</a:t>
            </a:r>
            <a:r>
              <a:rPr kumimoji="0" lang="ja-JP" altLang="en-US" sz="1600" b="1" kern="100" noProof="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に主体的に向かう</a:t>
            </a:r>
            <a:r>
              <a:rPr kumimoji="0" lang="ja-JP" altLang="en-US" sz="1600" b="1" i="0" u="none" strike="noStrike" kern="100" cap="none" spc="0" normalizeH="0" baseline="0" noProof="0" dirty="0"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　　西部っ子</a:t>
            </a:r>
          </a:p>
        </p:txBody>
      </p:sp>
      <p:sp>
        <p:nvSpPr>
          <p:cNvPr id="13" name="円/楕円 15"/>
          <p:cNvSpPr/>
          <p:nvPr/>
        </p:nvSpPr>
        <p:spPr>
          <a:xfrm>
            <a:off x="2363906" y="916886"/>
            <a:ext cx="959123" cy="939770"/>
          </a:xfrm>
          <a:prstGeom prst="flowChartAlternateProcess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algn="ctr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"/>
                <a:ea typeface="ＭＳ ゴシック" panose="020B0609070205080204" pitchFamily="49" charset="-128"/>
                <a:cs typeface="Times New Roman" panose="02020603050405020304" pitchFamily="18" charset="0"/>
              </a:rPr>
              <a:t>知</a:t>
            </a:r>
            <a:endParaRPr kumimoji="0" lang="ja-JP" altLang="en-US" sz="11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ctr">
              <a:lnSpc>
                <a:spcPts val="1200"/>
              </a:lnSpc>
              <a:defRPr/>
            </a:pPr>
            <a:r>
              <a:rPr kumimoji="0" lang="ja-JP" altLang="en-US" sz="800" b="1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"/>
                <a:ea typeface="ＭＳ ゴシック" panose="020B0609070205080204" pitchFamily="49" charset="-128"/>
                <a:cs typeface="Times New Roman" panose="02020603050405020304" pitchFamily="18" charset="0"/>
              </a:rPr>
              <a:t>かしこい子</a:t>
            </a:r>
          </a:p>
          <a:p>
            <a:pPr lvl="0" algn="ctr">
              <a:lnSpc>
                <a:spcPts val="1200"/>
              </a:lnSpc>
              <a:defRPr/>
            </a:pPr>
            <a:r>
              <a:rPr kumimoji="0" lang="ja-JP" altLang="en-US" sz="1100" b="1" kern="100" dirty="0">
                <a:solidFill>
                  <a:sysClr val="windowText" lastClr="000000"/>
                </a:solidFill>
                <a:latin typeface="Century"/>
                <a:ea typeface="ＭＳ ゴシック" panose="020B0609070205080204" pitchFamily="49" charset="-128"/>
                <a:cs typeface="Times New Roman" panose="02020603050405020304" pitchFamily="18" charset="0"/>
              </a:rPr>
              <a:t>徳</a:t>
            </a:r>
            <a:endParaRPr kumimoji="0" lang="ja-JP" altLang="en-US" sz="1100" kern="100" dirty="0">
              <a:solidFill>
                <a:sysClr val="windowText" lastClr="000000"/>
              </a:solidFill>
              <a:latin typeface="Century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ctr">
              <a:lnSpc>
                <a:spcPts val="1200"/>
              </a:lnSpc>
              <a:defRPr/>
            </a:pPr>
            <a:r>
              <a:rPr kumimoji="0" lang="ja-JP" altLang="en-US" sz="800" b="1" kern="100" dirty="0">
                <a:solidFill>
                  <a:sysClr val="windowText" lastClr="000000"/>
                </a:solidFill>
                <a:latin typeface="Century"/>
                <a:ea typeface="ＭＳ ゴシック" panose="020B0609070205080204" pitchFamily="49" charset="-128"/>
                <a:cs typeface="Times New Roman" panose="02020603050405020304" pitchFamily="18" charset="0"/>
              </a:rPr>
              <a:t>明るい子</a:t>
            </a:r>
            <a:endParaRPr kumimoji="0" lang="ja-JP" altLang="en-US" sz="800" kern="100" dirty="0">
              <a:solidFill>
                <a:sysClr val="windowText" lastClr="000000"/>
              </a:solidFill>
              <a:latin typeface="Century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ctr">
              <a:lnSpc>
                <a:spcPts val="1200"/>
              </a:lnSpc>
              <a:defRPr/>
            </a:pPr>
            <a:r>
              <a:rPr kumimoji="0" lang="ja-JP" altLang="en-US" sz="1100" b="1" kern="100" dirty="0">
                <a:solidFill>
                  <a:sysClr val="windowText" lastClr="000000"/>
                </a:solidFill>
                <a:latin typeface="Century"/>
                <a:ea typeface="ＭＳ ゴシック" panose="020B0609070205080204" pitchFamily="49" charset="-128"/>
                <a:cs typeface="Times New Roman" panose="02020603050405020304" pitchFamily="18" charset="0"/>
              </a:rPr>
              <a:t>体</a:t>
            </a:r>
            <a:endParaRPr kumimoji="0" lang="ja-JP" altLang="en-US" sz="1100" kern="100" dirty="0">
              <a:solidFill>
                <a:sysClr val="windowText" lastClr="000000"/>
              </a:solidFill>
              <a:latin typeface="Century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ctr">
              <a:lnSpc>
                <a:spcPts val="1200"/>
              </a:lnSpc>
              <a:defRPr/>
            </a:pPr>
            <a:r>
              <a:rPr kumimoji="0" lang="ja-JP" altLang="en-US" sz="800" b="1" kern="100" dirty="0">
                <a:solidFill>
                  <a:sysClr val="windowText" lastClr="000000"/>
                </a:solidFill>
                <a:latin typeface="Century"/>
                <a:ea typeface="ＭＳ ゴシック" panose="020B0609070205080204" pitchFamily="49" charset="-128"/>
                <a:cs typeface="Times New Roman" panose="02020603050405020304" pitchFamily="18" charset="0"/>
              </a:rPr>
              <a:t>つよい子</a:t>
            </a:r>
            <a:endParaRPr kumimoji="0" lang="ja-JP" altLang="en-US" sz="9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1" name="テキスト ボックス 21"/>
          <p:cNvSpPr txBox="1"/>
          <p:nvPr/>
        </p:nvSpPr>
        <p:spPr>
          <a:xfrm>
            <a:off x="3510097" y="920552"/>
            <a:ext cx="2561909" cy="939770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900" b="1" kern="0" spc="-1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・</a:t>
            </a:r>
            <a:r>
              <a:rPr lang="ja-JP" altLang="ja-JP" sz="900" b="1" kern="0" spc="-1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自ら学び</a:t>
            </a:r>
            <a:r>
              <a:rPr lang="ja-JP" altLang="en-US" sz="900" b="1" kern="0" spc="-1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ja-JP" sz="900" b="1" kern="0" spc="-1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伸びゆく子　</a:t>
            </a:r>
            <a:endParaRPr lang="ja-JP" altLang="ja-JP" sz="900" kern="100" dirty="0"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just">
              <a:defRPr/>
            </a:pPr>
            <a:r>
              <a:rPr lang="ja-JP" altLang="en-US" sz="900" b="1" kern="0" spc="-1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・</a:t>
            </a:r>
            <a:r>
              <a:rPr lang="ja-JP" altLang="ja-JP" sz="900" b="1" kern="0" spc="-1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正しく判断して</a:t>
            </a:r>
            <a:r>
              <a:rPr lang="ja-JP" altLang="en-US" sz="900" b="1" kern="0" spc="-1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ja-JP" sz="900" b="1" kern="0" spc="-1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行動する子</a:t>
            </a:r>
            <a:endParaRPr lang="ja-JP" altLang="en-US" sz="900" b="1" kern="0" spc="-10" dirty="0"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lvl="0" algn="just">
              <a:defRPr/>
            </a:pPr>
            <a:r>
              <a:rPr kumimoji="0" lang="ja-JP" altLang="en-US" sz="900" b="1" kern="0" spc="-10" dirty="0">
                <a:solidFill>
                  <a:sysClr val="windowText" lastClr="000000"/>
                </a:solidFill>
                <a:latin typeface="Century"/>
                <a:ea typeface="ＭＳ ゴシック" panose="020B0609070205080204" pitchFamily="49" charset="-128"/>
                <a:cs typeface="Times New Roman" panose="02020603050405020304" pitchFamily="18" charset="0"/>
              </a:rPr>
              <a:t>・あいさつができる　明るい子　　</a:t>
            </a:r>
            <a:endParaRPr kumimoji="0" lang="ja-JP" altLang="en-US" sz="800" kern="100" dirty="0">
              <a:solidFill>
                <a:sysClr val="windowText" lastClr="000000"/>
              </a:solidFill>
              <a:latin typeface="Century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just">
              <a:defRPr/>
            </a:pPr>
            <a:r>
              <a:rPr kumimoji="0" lang="ja-JP" altLang="en-US" sz="900" b="1" kern="0" spc="-10" dirty="0">
                <a:solidFill>
                  <a:sysClr val="windowText" lastClr="000000"/>
                </a:solidFill>
                <a:latin typeface="Century"/>
                <a:ea typeface="ＭＳ ゴシック" panose="020B0609070205080204" pitchFamily="49" charset="-128"/>
                <a:cs typeface="Times New Roman" panose="02020603050405020304" pitchFamily="18" charset="0"/>
              </a:rPr>
              <a:t>・自分のよさを知り　自信のもてる子</a:t>
            </a:r>
          </a:p>
          <a:p>
            <a:pPr lvl="0" algn="just">
              <a:defRPr/>
            </a:pPr>
            <a:r>
              <a:rPr kumimoji="0" lang="ja-JP" altLang="en-US" sz="900" b="1" kern="0" spc="-10" dirty="0">
                <a:solidFill>
                  <a:sysClr val="windowText" lastClr="000000"/>
                </a:solidFill>
                <a:latin typeface="Century"/>
                <a:ea typeface="ＭＳ ゴシック" panose="020B0609070205080204" pitchFamily="49" charset="-128"/>
                <a:cs typeface="Times New Roman" panose="02020603050405020304" pitchFamily="18" charset="0"/>
              </a:rPr>
              <a:t>・なかよく遊ぶ　元気な子</a:t>
            </a:r>
            <a:endParaRPr kumimoji="0" lang="ja-JP" altLang="en-US" sz="900" kern="100" dirty="0">
              <a:solidFill>
                <a:sysClr val="windowText" lastClr="000000"/>
              </a:solidFill>
              <a:latin typeface="Century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just">
              <a:defRPr/>
            </a:pPr>
            <a:r>
              <a:rPr kumimoji="0" lang="ja-JP" altLang="en-US" sz="900" b="1" kern="0" spc="-10" dirty="0">
                <a:solidFill>
                  <a:sysClr val="windowText" lastClr="000000"/>
                </a:solidFill>
                <a:latin typeface="Century"/>
                <a:ea typeface="ＭＳ ゴシック" panose="020B0609070205080204" pitchFamily="49" charset="-128"/>
                <a:cs typeface="Times New Roman" panose="02020603050405020304" pitchFamily="18" charset="0"/>
              </a:rPr>
              <a:t>・いのちを尊び　たくましく生きる子</a:t>
            </a:r>
            <a:endParaRPr kumimoji="0" lang="ja-JP" altLang="en-US" sz="900" kern="100" dirty="0">
              <a:solidFill>
                <a:sysClr val="windowText" lastClr="000000"/>
              </a:solidFill>
              <a:latin typeface="Century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ja-JP" altLang="en-US" sz="900" b="1" kern="0" spc="-10" dirty="0"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kumimoji="0" lang="ja-JP" altLang="en-US" sz="9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2" name="テキスト ボックス 32"/>
          <p:cNvSpPr txBox="1"/>
          <p:nvPr/>
        </p:nvSpPr>
        <p:spPr>
          <a:xfrm>
            <a:off x="145426" y="2648744"/>
            <a:ext cx="6595942" cy="63126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BACC6">
                <a:lumMod val="20000"/>
                <a:lumOff val="80000"/>
              </a:srgb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defRPr/>
            </a:pPr>
            <a:r>
              <a:rPr kumimoji="0" lang="en-US" altLang="ja-JP" sz="1100" b="1" kern="0" dirty="0">
                <a:solidFill>
                  <a:sysClr val="windowText" lastClr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2025</a:t>
            </a:r>
            <a:r>
              <a:rPr kumimoji="0" lang="ja-JP" altLang="en-US" sz="1100" b="1" kern="0" dirty="0">
                <a:solidFill>
                  <a:sysClr val="windowText" lastClr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　こんな子に</a:t>
            </a:r>
          </a:p>
          <a:p>
            <a:pPr algn="just">
              <a:defRPr/>
            </a:pPr>
            <a:r>
              <a: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 </a:t>
            </a:r>
            <a:r>
              <a:rPr kumimoji="0" lang="ja-JP" altLang="en-US" sz="2300" b="1" kern="0" noProof="0" dirty="0">
                <a:solidFill>
                  <a:sysClr val="windowText" lastClr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自分</a:t>
            </a:r>
            <a:r>
              <a:rPr kumimoji="0" lang="ja-JP" altLang="en-US" sz="23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が好き </a:t>
            </a:r>
            <a:r>
              <a:rPr kumimoji="0" lang="ja-JP" altLang="en-US" sz="2300" b="1" kern="0" noProof="0" dirty="0">
                <a:solidFill>
                  <a:sysClr val="windowText" lastClr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学級・学校</a:t>
            </a:r>
            <a:r>
              <a:rPr kumimoji="0" lang="ja-JP" altLang="en-US" sz="23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が好き 地域が好きな児童</a:t>
            </a:r>
            <a:endParaRPr kumimoji="0" lang="ja-JP" altLang="en-US" sz="23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22">
            <a:extLst>
              <a:ext uri="{FF2B5EF4-FFF2-40B4-BE49-F238E27FC236}">
                <a16:creationId xmlns:a16="http://schemas.microsoft.com/office/drawing/2014/main" xmlns="" id="{B3DCAE8B-920D-F751-CDBA-D5E7CA4CBFA9}"/>
              </a:ext>
            </a:extLst>
          </p:cNvPr>
          <p:cNvSpPr txBox="1"/>
          <p:nvPr/>
        </p:nvSpPr>
        <p:spPr>
          <a:xfrm>
            <a:off x="2276872" y="3752821"/>
            <a:ext cx="2318073" cy="3288411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0" tIns="0" rIns="0" bIns="5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endParaRPr lang="en-US" altLang="ja-JP" sz="1000" kern="1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ja-JP" sz="1000" kern="100" spc="-1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ja-JP" sz="1000" kern="100" spc="-1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200" kern="0" spc="-1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★</a:t>
            </a:r>
            <a:r>
              <a:rPr lang="ja-JP" altLang="en-US" sz="1200" kern="0" spc="-1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学ぶ楽しさ</a:t>
            </a:r>
            <a:r>
              <a:rPr lang="ja-JP" altLang="en-US" sz="1200" kern="0" spc="-1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を</a:t>
            </a:r>
            <a:endParaRPr lang="en-US" altLang="ja-JP" sz="1200" kern="0" spc="-1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200" kern="0" spc="-1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　　　　　</a:t>
            </a:r>
            <a:r>
              <a:rPr lang="ja-JP" altLang="en-US" sz="1200" kern="0" spc="-1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実感</a:t>
            </a:r>
            <a:r>
              <a:rPr lang="ja-JP" altLang="en-US" sz="1200" kern="0" spc="-1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する授業づくり</a:t>
            </a:r>
            <a:endParaRPr lang="en-US" altLang="ja-JP" sz="1200" kern="0" spc="-1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300"/>
              </a:lnSpc>
            </a:pPr>
            <a:endParaRPr lang="en-US" altLang="ja-JP" sz="1000" kern="100" dirty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r>
              <a:rPr lang="ja-JP" altLang="en-US" sz="1000" kern="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〇</a:t>
            </a:r>
            <a:r>
              <a:rPr lang="ja-JP" altLang="en-US" sz="1000" kern="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主体的</a:t>
            </a:r>
            <a:r>
              <a:rPr lang="ja-JP" altLang="en-US" sz="1000" kern="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な学びに</a:t>
            </a:r>
            <a:r>
              <a:rPr lang="ja-JP" altLang="en-US" sz="1000" kern="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導くしかけづくり</a:t>
            </a:r>
            <a:endParaRPr lang="en-US" altLang="ja-JP" sz="1000" kern="1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r>
              <a:rPr lang="ja-JP" altLang="en-US" sz="1000" kern="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〇学びの手ごたえを実感できる場の</a:t>
            </a:r>
          </a:p>
          <a:p>
            <a:pPr>
              <a:lnSpc>
                <a:spcPts val="1400"/>
              </a:lnSpc>
            </a:pPr>
            <a:r>
              <a:rPr lang="ja-JP" altLang="en-US" sz="1000" kern="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000" kern="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設定　　　</a:t>
            </a:r>
            <a:r>
              <a:rPr lang="en-US" altLang="ja-JP" sz="1000" kern="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【</a:t>
            </a:r>
            <a:r>
              <a:rPr lang="ja-JP" altLang="en-US" sz="1000" b="1" kern="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題材・単元づくり</a:t>
            </a:r>
            <a:r>
              <a:rPr lang="en-US" altLang="ja-JP" sz="1000" b="1" kern="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】</a:t>
            </a:r>
          </a:p>
          <a:p>
            <a:pPr>
              <a:lnSpc>
                <a:spcPts val="1400"/>
              </a:lnSpc>
            </a:pPr>
            <a:r>
              <a:rPr lang="ja-JP" altLang="en-US" sz="1000" b="1" kern="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000" b="1" kern="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1000" b="1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【</a:t>
            </a:r>
            <a:r>
              <a:rPr lang="ja-JP" altLang="en-US" sz="10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個別最適な学びの場の設定</a:t>
            </a:r>
            <a:r>
              <a:rPr lang="en-US" altLang="ja-JP" sz="10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】</a:t>
            </a:r>
            <a:endParaRPr lang="ja-JP" altLang="en-US" sz="1000" b="1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  <a:spcAft>
                <a:spcPts val="0"/>
              </a:spcAft>
            </a:pPr>
            <a:r>
              <a:rPr lang="ja-JP" altLang="en-US" sz="1000" kern="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〇対話的</a:t>
            </a:r>
            <a:r>
              <a:rPr lang="ja-JP" altLang="en-US" sz="1000" kern="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で深い学びの追求</a:t>
            </a:r>
          </a:p>
          <a:p>
            <a:pPr>
              <a:lnSpc>
                <a:spcPts val="1400"/>
              </a:lnSpc>
              <a:spcAft>
                <a:spcPts val="0"/>
              </a:spcAft>
            </a:pPr>
            <a:r>
              <a:rPr lang="ja-JP" altLang="en-US" sz="1000" kern="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〇協働</a:t>
            </a:r>
            <a:r>
              <a:rPr lang="ja-JP" altLang="en-US" sz="1000" kern="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のよさ</a:t>
            </a:r>
            <a:r>
              <a:rPr lang="ja-JP" altLang="en-US" sz="10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を実感できる</a:t>
            </a:r>
            <a:r>
              <a:rPr lang="ja-JP" altLang="en-US" sz="10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学び合</a:t>
            </a:r>
            <a:r>
              <a:rPr lang="en-US" altLang="ja-JP" sz="1000" b="1" kern="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【</a:t>
            </a:r>
            <a:r>
              <a:rPr lang="ja-JP" altLang="en-US" sz="1000" b="1" kern="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多様な考えにふれる機会の</a:t>
            </a:r>
            <a:r>
              <a:rPr lang="ja-JP" altLang="en-US" sz="1000" b="1" kern="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創出</a:t>
            </a:r>
            <a:r>
              <a:rPr lang="en-US" altLang="ja-JP" sz="1000" b="1" kern="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】</a:t>
            </a:r>
            <a:endParaRPr lang="ja-JP" altLang="en-US" sz="1000" b="1" kern="1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  <a:spcAft>
                <a:spcPts val="0"/>
              </a:spcAft>
            </a:pPr>
            <a:r>
              <a:rPr lang="en-US" altLang="ja-JP" sz="1000" b="1" kern="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【</a:t>
            </a:r>
            <a:r>
              <a:rPr lang="ja-JP" altLang="en-US" sz="1000" b="1" kern="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学び合いを促す発問・切り返し</a:t>
            </a:r>
            <a:r>
              <a:rPr lang="en-US" altLang="ja-JP" sz="1000" b="1" kern="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】</a:t>
            </a:r>
            <a:r>
              <a:rPr lang="ja-JP" altLang="en-US" sz="1000" b="1" kern="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　</a:t>
            </a:r>
            <a:endParaRPr lang="ja-JP" altLang="en-US" sz="1000" kern="100" dirty="0">
              <a:solidFill>
                <a:schemeClr val="tx1"/>
              </a:solidFill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000" b="1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ja-JP" altLang="en-US" sz="1050" kern="0" spc="-1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</a:p>
          <a:p>
            <a:r>
              <a:rPr lang="ja-JP" altLang="en-US" sz="800" kern="0" spc="-1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endParaRPr lang="ja-JP" sz="10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7" name="上矢印 26">
            <a:extLst>
              <a:ext uri="{FF2B5EF4-FFF2-40B4-BE49-F238E27FC236}">
                <a16:creationId xmlns:a16="http://schemas.microsoft.com/office/drawing/2014/main" xmlns="" id="{48BBDDD8-48C4-463B-9D9C-6E934BF2A64A}"/>
              </a:ext>
            </a:extLst>
          </p:cNvPr>
          <p:cNvSpPr/>
          <p:nvPr/>
        </p:nvSpPr>
        <p:spPr>
          <a:xfrm>
            <a:off x="979628" y="3368824"/>
            <a:ext cx="390073" cy="5641105"/>
          </a:xfrm>
          <a:prstGeom prst="upArrow">
            <a:avLst>
              <a:gd name="adj1" fmla="val 40233"/>
              <a:gd name="adj2" fmla="val 69535"/>
            </a:avLst>
          </a:prstGeom>
          <a:solidFill>
            <a:schemeClr val="accent6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100" b="0" i="0" u="none" strike="noStrike" kern="1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100" kern="100" dirty="0">
              <a:solidFill>
                <a:srgbClr val="FFFF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100" b="0" i="0" u="none" strike="noStrike" kern="1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100" b="0" i="0" u="none" strike="noStrike" kern="1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100" b="0" i="0" u="none" strike="noStrike" kern="1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100" kern="100" dirty="0">
              <a:solidFill>
                <a:srgbClr val="FFFF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100" b="0" i="0" u="none" strike="noStrike" kern="1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100" b="0" i="0" u="none" strike="noStrike" kern="1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100" kern="100" dirty="0">
              <a:solidFill>
                <a:srgbClr val="FFFF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9" name="上矢印 26">
            <a:extLst>
              <a:ext uri="{FF2B5EF4-FFF2-40B4-BE49-F238E27FC236}">
                <a16:creationId xmlns:a16="http://schemas.microsoft.com/office/drawing/2014/main" xmlns="" id="{6E50932B-2B75-A2AA-428A-CD088B19D3CD}"/>
              </a:ext>
            </a:extLst>
          </p:cNvPr>
          <p:cNvSpPr/>
          <p:nvPr/>
        </p:nvSpPr>
        <p:spPr>
          <a:xfrm>
            <a:off x="5445224" y="3368824"/>
            <a:ext cx="390073" cy="5641105"/>
          </a:xfrm>
          <a:prstGeom prst="upArrow">
            <a:avLst>
              <a:gd name="adj1" fmla="val 40233"/>
              <a:gd name="adj2" fmla="val 69535"/>
            </a:avLst>
          </a:prstGeom>
          <a:solidFill>
            <a:schemeClr val="accent6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100" b="0" i="0" u="none" strike="noStrike" kern="1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100" kern="100" dirty="0">
              <a:solidFill>
                <a:srgbClr val="FFFF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100" b="0" i="0" u="none" strike="noStrike" kern="1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100" b="0" i="0" u="none" strike="noStrike" kern="1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100" b="0" i="0" u="none" strike="noStrike" kern="1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100" kern="100" dirty="0">
              <a:solidFill>
                <a:srgbClr val="FFFF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100" b="0" i="0" u="none" strike="noStrike" kern="1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100" b="0" i="0" u="none" strike="noStrike" kern="1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100" kern="100" dirty="0">
              <a:solidFill>
                <a:srgbClr val="FFFF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22">
            <a:extLst>
              <a:ext uri="{FF2B5EF4-FFF2-40B4-BE49-F238E27FC236}">
                <a16:creationId xmlns:a16="http://schemas.microsoft.com/office/drawing/2014/main" xmlns="" id="{A762F1CD-344F-FB76-7317-AE8734D74FAF}"/>
              </a:ext>
            </a:extLst>
          </p:cNvPr>
          <p:cNvSpPr txBox="1"/>
          <p:nvPr/>
        </p:nvSpPr>
        <p:spPr>
          <a:xfrm>
            <a:off x="4653136" y="3776391"/>
            <a:ext cx="2088232" cy="3288411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0" tIns="54000" rIns="0" bIns="5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endParaRPr lang="en-US" altLang="ja-JP" sz="1100" kern="1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endParaRPr lang="en-US" altLang="ja-JP" sz="1100" kern="100" dirty="0"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endParaRPr lang="en-US" altLang="ja-JP" sz="1100" kern="1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500"/>
              </a:lnSpc>
              <a:spcAft>
                <a:spcPts val="0"/>
              </a:spcAft>
            </a:pPr>
            <a:endParaRPr lang="en-US" altLang="ja-JP" sz="1200" kern="100" dirty="0" smtClean="0"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ja-JP" altLang="en-US" sz="1200" kern="100" dirty="0" smtClean="0"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★心を育てる関係づくり</a:t>
            </a:r>
            <a:endParaRPr lang="en-US" altLang="ja-JP" sz="1200" kern="100" dirty="0" smtClean="0"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endParaRPr lang="en-US" altLang="ja-JP" sz="1100" kern="100" dirty="0" smtClean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  <a:spcAft>
                <a:spcPts val="0"/>
              </a:spcAft>
            </a:pPr>
            <a:r>
              <a:rPr lang="ja-JP" altLang="en-US" sz="1000" kern="100" dirty="0" smtClean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○自分</a:t>
            </a:r>
            <a:r>
              <a:rPr lang="ja-JP" altLang="en-US" sz="10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の得意や好きを</a:t>
            </a:r>
            <a:r>
              <a:rPr lang="ja-JP" altLang="en-US" sz="1000" kern="100" dirty="0" smtClean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見つけ</a:t>
            </a:r>
            <a:r>
              <a:rPr lang="ja-JP" altLang="en-US" sz="10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、</a:t>
            </a:r>
            <a:endParaRPr lang="en-US" altLang="ja-JP" sz="1000" kern="100" dirty="0" smtClean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  <a:spcAft>
                <a:spcPts val="0"/>
              </a:spcAft>
            </a:pPr>
            <a:r>
              <a:rPr lang="ja-JP" altLang="en-US" sz="10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000" kern="100" dirty="0" smtClean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生かし、伸ばす</a:t>
            </a:r>
            <a:r>
              <a:rPr lang="ja-JP" altLang="en-US" sz="10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取り組み　</a:t>
            </a:r>
            <a:r>
              <a:rPr lang="ja-JP" altLang="en-US" sz="1000" kern="0" spc="-1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</a:p>
          <a:p>
            <a:pPr>
              <a:lnSpc>
                <a:spcPts val="1400"/>
              </a:lnSpc>
            </a:pPr>
            <a:r>
              <a:rPr lang="ja-JP" altLang="en-US" sz="10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・</a:t>
            </a:r>
            <a:r>
              <a:rPr lang="ja-JP" altLang="en-US" sz="10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「夏休みチャレンジ</a:t>
            </a:r>
            <a:r>
              <a:rPr lang="ja-JP" altLang="en-US" sz="10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」</a:t>
            </a:r>
            <a:endParaRPr lang="ja-JP" altLang="en-US" sz="1000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r>
              <a:rPr lang="ja-JP" altLang="en-US" sz="10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0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・委員会・児童会活動</a:t>
            </a:r>
            <a:endParaRPr lang="en-US" altLang="ja-JP" sz="1000" kern="10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r>
              <a:rPr lang="ja-JP" altLang="en-US" sz="10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○自他</a:t>
            </a:r>
            <a:r>
              <a:rPr lang="ja-JP" altLang="en-US" sz="10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の命や個性、生き方を</a:t>
            </a:r>
            <a:r>
              <a:rPr lang="ja-JP" altLang="en-US" sz="10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認</a:t>
            </a:r>
            <a:endParaRPr lang="en-US" altLang="ja-JP" sz="1000" kern="10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r>
              <a:rPr lang="ja-JP" altLang="en-US" sz="10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0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め、思いやり</a:t>
            </a:r>
            <a:r>
              <a:rPr lang="ja-JP" altLang="en-US" sz="10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のある心を</a:t>
            </a:r>
            <a:r>
              <a:rPr lang="ja-JP" altLang="en-US" sz="10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育て</a:t>
            </a:r>
            <a:endParaRPr lang="en-US" altLang="ja-JP" sz="1000" kern="10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r>
              <a:rPr lang="ja-JP" altLang="en-US" sz="10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000" kern="100" dirty="0" err="1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る</a:t>
            </a:r>
            <a:r>
              <a:rPr lang="ja-JP" altLang="en-US" sz="10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道徳</a:t>
            </a:r>
            <a:r>
              <a:rPr lang="ja-JP" altLang="en-US" sz="10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教育</a:t>
            </a:r>
            <a:r>
              <a:rPr lang="ja-JP" altLang="en-US" sz="10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の</a:t>
            </a:r>
            <a:r>
              <a:rPr lang="ja-JP" altLang="en-US" sz="10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充実</a:t>
            </a:r>
            <a:endParaRPr lang="en-US" altLang="ja-JP" sz="1000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r>
              <a:rPr lang="ja-JP" altLang="en-US" sz="10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○</a:t>
            </a:r>
            <a:r>
              <a:rPr lang="ja-JP" altLang="en-US" sz="10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屋外での遊びや運動の奨励</a:t>
            </a:r>
            <a:endParaRPr lang="en-US" altLang="ja-JP" sz="1000" kern="10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r>
              <a:rPr lang="ja-JP" altLang="en-US" sz="10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○児童</a:t>
            </a:r>
            <a:r>
              <a:rPr lang="ja-JP" altLang="en-US" sz="10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の楽しみにつながる</a:t>
            </a:r>
            <a:r>
              <a:rPr lang="ja-JP" altLang="en-US" sz="10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特別</a:t>
            </a:r>
            <a:endParaRPr lang="en-US" altLang="ja-JP" sz="1000" kern="10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r>
              <a:rPr lang="ja-JP" altLang="en-US" sz="10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0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活動</a:t>
            </a:r>
            <a:r>
              <a:rPr lang="ja-JP" altLang="en-US" sz="10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の</a:t>
            </a:r>
            <a:r>
              <a:rPr lang="ja-JP" altLang="en-US" sz="10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充実</a:t>
            </a:r>
            <a:endParaRPr lang="en-US" altLang="ja-JP" sz="1000" kern="10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r>
              <a:rPr lang="ja-JP" altLang="en-US" sz="10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0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・ペア活動（なかよし集会）</a:t>
            </a:r>
            <a:endParaRPr lang="ja-JP" altLang="en-US" sz="1000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r>
              <a:rPr lang="ja-JP" altLang="en-US" sz="1000" kern="100" dirty="0" smtClean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・なわとび集会</a:t>
            </a:r>
            <a:endParaRPr lang="en-US" altLang="ja-JP" sz="1000" kern="100" dirty="0" smtClean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45" name="テキスト ボックス 22"/>
          <p:cNvSpPr txBox="1"/>
          <p:nvPr/>
        </p:nvSpPr>
        <p:spPr>
          <a:xfrm>
            <a:off x="60860" y="3776391"/>
            <a:ext cx="2144004" cy="3288411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0" tIns="54000" rIns="0" bIns="5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endParaRPr lang="en-US" altLang="ja-JP" sz="1000" kern="1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endParaRPr lang="en-US" altLang="ja-JP" sz="1000" kern="100" dirty="0"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endParaRPr lang="en-US" altLang="ja-JP" sz="1000" kern="1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500"/>
              </a:lnSpc>
              <a:spcAft>
                <a:spcPts val="0"/>
              </a:spcAft>
            </a:pPr>
            <a:endParaRPr lang="en-US" altLang="ja-JP" sz="1000" kern="1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ja-JP" altLang="en-US" sz="1200" kern="100" dirty="0" smtClean="0"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★</a:t>
            </a:r>
            <a:r>
              <a:rPr lang="ja-JP" altLang="en-US" sz="1200" kern="100" dirty="0"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居心地</a:t>
            </a:r>
            <a:r>
              <a:rPr lang="ja-JP" altLang="en-US" sz="1200" kern="100" dirty="0" smtClean="0"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の</a:t>
            </a:r>
            <a:r>
              <a:rPr lang="ja-JP" altLang="en-US" sz="1200" kern="1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よ</a:t>
            </a:r>
            <a:r>
              <a:rPr lang="ja-JP" altLang="en-US" sz="1200" kern="100" dirty="0" smtClean="0"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い</a:t>
            </a:r>
            <a:r>
              <a:rPr lang="ja-JP" altLang="en-US" sz="1200" kern="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学級</a:t>
            </a:r>
            <a:r>
              <a:rPr lang="ja-JP" altLang="en-US" sz="1200" kern="100" dirty="0" smtClean="0"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づくり</a:t>
            </a:r>
            <a:endParaRPr lang="en-US" altLang="ja-JP" sz="1200" kern="100" dirty="0"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endParaRPr lang="en-US" altLang="ja-JP" sz="1000" kern="100" dirty="0">
              <a:solidFill>
                <a:srgbClr val="FF0066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  <a:spcAft>
                <a:spcPts val="0"/>
              </a:spcAft>
            </a:pPr>
            <a:r>
              <a:rPr lang="ja-JP" altLang="en-US" sz="10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〇</a:t>
            </a:r>
            <a:r>
              <a:rPr lang="ja-JP" altLang="en-US" sz="1000" kern="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朝</a:t>
            </a:r>
            <a:r>
              <a:rPr lang="ja-JP" altLang="en-US" sz="1000" kern="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や帰りの会・清掃・</a:t>
            </a:r>
            <a:r>
              <a:rPr lang="ja-JP" altLang="en-US" sz="1000" kern="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給食など</a:t>
            </a:r>
            <a:endParaRPr lang="en-US" altLang="ja-JP" sz="1000" kern="1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  <a:spcAft>
                <a:spcPts val="0"/>
              </a:spcAft>
            </a:pPr>
            <a:r>
              <a:rPr lang="ja-JP" altLang="en-US" sz="1000" kern="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000" kern="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居心地の</a:t>
            </a:r>
            <a:r>
              <a:rPr lang="ja-JP" altLang="en-US" sz="1000" kern="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よ</a:t>
            </a:r>
            <a:r>
              <a:rPr lang="ja-JP" altLang="en-US" sz="1000" kern="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い日々</a:t>
            </a:r>
            <a:r>
              <a:rPr lang="ja-JP" altLang="en-US" sz="1000" kern="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の学級生活</a:t>
            </a:r>
            <a:r>
              <a:rPr lang="ja-JP" altLang="en-US" sz="1000" kern="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を</a:t>
            </a:r>
            <a:endParaRPr lang="en-US" altLang="ja-JP" sz="1000" kern="1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  <a:spcAft>
                <a:spcPts val="0"/>
              </a:spcAft>
            </a:pPr>
            <a:r>
              <a:rPr lang="ja-JP" altLang="en-US" sz="1000" kern="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000" kern="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基盤</a:t>
            </a:r>
            <a:r>
              <a:rPr lang="ja-JP" altLang="en-US" sz="1000" kern="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として自己有用感を育む</a:t>
            </a:r>
          </a:p>
          <a:p>
            <a:pPr>
              <a:lnSpc>
                <a:spcPts val="1400"/>
              </a:lnSpc>
              <a:spcAft>
                <a:spcPts val="0"/>
              </a:spcAft>
            </a:pPr>
            <a:r>
              <a:rPr lang="ja-JP" altLang="en-US" sz="1000" kern="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〇仲閒との関わりを通して、自他</a:t>
            </a:r>
            <a:endParaRPr lang="en-US" altLang="ja-JP" sz="1000" kern="1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  <a:spcAft>
                <a:spcPts val="0"/>
              </a:spcAft>
            </a:pPr>
            <a:r>
              <a:rPr lang="ja-JP" altLang="en-US" sz="1000" kern="100" dirty="0"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000" kern="100" dirty="0" smtClean="0">
                <a:solidFill>
                  <a:schemeClr val="tx1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のよさを</a:t>
            </a:r>
            <a:r>
              <a:rPr lang="ja-JP" altLang="en-US" sz="10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認め合う活動の</a:t>
            </a:r>
            <a:r>
              <a:rPr lang="ja-JP" altLang="en-US" sz="10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充実</a:t>
            </a:r>
            <a:endParaRPr lang="ja-JP" altLang="en-US" sz="10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  <a:spcAft>
                <a:spcPts val="0"/>
              </a:spcAft>
            </a:pPr>
            <a:r>
              <a:rPr lang="ja-JP" altLang="en-US" sz="10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・おはたんタイム（ｴﾝｶｳﾝﾀｰ）</a:t>
            </a:r>
            <a:endParaRPr lang="en-US" altLang="ja-JP" sz="1000" kern="10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  <a:spcAft>
                <a:spcPts val="0"/>
              </a:spcAft>
            </a:pPr>
            <a:r>
              <a:rPr lang="ja-JP" altLang="en-US" sz="10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○</a:t>
            </a:r>
            <a:r>
              <a:rPr lang="ja-JP" altLang="en-US" sz="1000" kern="100" dirty="0" smtClean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ＱＵアンケートを</a:t>
            </a:r>
            <a:r>
              <a:rPr lang="ja-JP" altLang="en-US" sz="10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活用した</a:t>
            </a:r>
            <a:r>
              <a:rPr lang="ja-JP" altLang="en-US" sz="1000" kern="100" dirty="0" smtClean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学級</a:t>
            </a:r>
            <a:endParaRPr lang="en-US" altLang="ja-JP" sz="1000" kern="100" dirty="0" smtClean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  <a:spcAft>
                <a:spcPts val="0"/>
              </a:spcAft>
            </a:pPr>
            <a:r>
              <a:rPr lang="ja-JP" altLang="en-US" sz="10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000" kern="100" dirty="0" smtClean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経営</a:t>
            </a:r>
            <a:r>
              <a:rPr lang="ja-JP" altLang="en-US" sz="10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と個別支援</a:t>
            </a:r>
            <a:endParaRPr lang="ja-JP" altLang="en-US" sz="1000" kern="100" dirty="0">
              <a:solidFill>
                <a:srgbClr val="FF0066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  <a:spcAft>
                <a:spcPts val="0"/>
              </a:spcAft>
            </a:pPr>
            <a:r>
              <a:rPr lang="ja-JP" altLang="en-US" sz="10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〇個々</a:t>
            </a:r>
            <a:r>
              <a:rPr lang="ja-JP" altLang="en-US" sz="10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の困り感に寄り添った</a:t>
            </a:r>
            <a:r>
              <a:rPr lang="ja-JP" altLang="en-US" sz="10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支援</a:t>
            </a:r>
            <a:endParaRPr lang="en-US" altLang="ja-JP" sz="1000" kern="10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  <a:spcAft>
                <a:spcPts val="0"/>
              </a:spcAft>
            </a:pPr>
            <a:r>
              <a:rPr lang="ja-JP" altLang="en-US" sz="10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0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合理的</a:t>
            </a:r>
            <a:r>
              <a:rPr lang="ja-JP" altLang="en-US" sz="10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配慮</a:t>
            </a:r>
            <a:endParaRPr lang="ja-JP" altLang="en-US" sz="1000" kern="100" dirty="0">
              <a:solidFill>
                <a:srgbClr val="FF0066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r>
              <a:rPr lang="ja-JP" altLang="en-US" sz="1000" kern="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○</a:t>
            </a:r>
            <a:r>
              <a:rPr lang="ja-JP" altLang="en-US" sz="1000" kern="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教育</a:t>
            </a:r>
            <a:r>
              <a:rPr lang="ja-JP" altLang="en-US" sz="1000" kern="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相談・いじめアンケート</a:t>
            </a:r>
            <a:r>
              <a:rPr lang="ja-JP" altLang="en-US" sz="1000" kern="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に</a:t>
            </a:r>
            <a:endParaRPr lang="en-US" altLang="ja-JP" sz="1000" kern="1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r>
              <a:rPr lang="ja-JP" altLang="en-US" sz="1000" kern="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000" kern="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よる</a:t>
            </a:r>
            <a:r>
              <a:rPr lang="ja-JP" altLang="en-US" sz="1000" kern="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児童の困り感の早期発見</a:t>
            </a:r>
          </a:p>
          <a:p>
            <a:pPr>
              <a:lnSpc>
                <a:spcPts val="1400"/>
              </a:lnSpc>
            </a:pPr>
            <a:r>
              <a:rPr lang="ja-JP" altLang="en-US" sz="1000" kern="0" spc="-1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</a:p>
          <a:p>
            <a:r>
              <a:rPr lang="ja-JP" altLang="en-US" sz="800" kern="0" spc="-1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endParaRPr lang="ja-JP" sz="10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1" name="テキスト ボックス 22"/>
          <p:cNvSpPr txBox="1"/>
          <p:nvPr/>
        </p:nvSpPr>
        <p:spPr>
          <a:xfrm>
            <a:off x="60860" y="7276800"/>
            <a:ext cx="2144004" cy="2500736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0" tIns="45720" rIns="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200"/>
              </a:lnSpc>
              <a:spcAft>
                <a:spcPts val="0"/>
              </a:spcAft>
            </a:pPr>
            <a:endParaRPr lang="en-US" altLang="ja-JP" sz="1200" kern="1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en-US" altLang="ja-JP" sz="1200" kern="1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en-US" altLang="ja-JP" sz="1200" kern="1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ja-JP" altLang="en-US" sz="1200" kern="1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★</a:t>
            </a:r>
            <a:r>
              <a:rPr lang="ja-JP" altLang="en-US" sz="1200" kern="100" dirty="0">
                <a:solidFill>
                  <a:schemeClr val="tx1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保護者・地域</a:t>
            </a:r>
            <a:r>
              <a:rPr lang="ja-JP" altLang="en-US" sz="1200" kern="100" dirty="0" smtClean="0">
                <a:solidFill>
                  <a:schemeClr val="tx1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ボランティア</a:t>
            </a:r>
            <a:endParaRPr lang="en-US" altLang="ja-JP" sz="1200" kern="100" dirty="0" smtClean="0">
              <a:solidFill>
                <a:schemeClr val="tx1"/>
              </a:solidFill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ja-JP" altLang="en-US" sz="1200" kern="1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1200" kern="100" dirty="0" smtClean="0">
                <a:solidFill>
                  <a:schemeClr val="tx1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に</a:t>
            </a:r>
            <a:r>
              <a:rPr lang="ja-JP" altLang="en-US" sz="1200" kern="100" dirty="0">
                <a:solidFill>
                  <a:schemeClr val="tx1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よる教育活動の</a:t>
            </a:r>
            <a:r>
              <a:rPr lang="ja-JP" altLang="en-US" sz="1200" kern="100" dirty="0" smtClean="0">
                <a:solidFill>
                  <a:schemeClr val="tx1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サポート</a:t>
            </a:r>
            <a:endParaRPr lang="en-US" altLang="ja-JP" sz="1200" kern="100" dirty="0" smtClean="0">
              <a:solidFill>
                <a:schemeClr val="tx1"/>
              </a:solidFill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en-US" altLang="ja-JP" sz="1200" kern="1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000" kern="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・</a:t>
            </a:r>
            <a:r>
              <a:rPr lang="ja-JP" altLang="en-US" sz="1000" kern="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西部っこ</a:t>
            </a:r>
            <a:r>
              <a:rPr lang="ja-JP" altLang="en-US" sz="1000" kern="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サポーター</a:t>
            </a:r>
            <a:r>
              <a:rPr lang="en-US" altLang="ja-JP" sz="1000" kern="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(</a:t>
            </a:r>
            <a:r>
              <a:rPr lang="ja-JP" altLang="en-US" sz="1000" kern="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学習</a:t>
            </a:r>
            <a:r>
              <a:rPr lang="en-US" altLang="ja-JP" sz="1000" kern="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000" kern="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・ミシン</a:t>
            </a:r>
            <a:r>
              <a:rPr lang="ja-JP" altLang="en-US" sz="1000" kern="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ボランティア</a:t>
            </a:r>
            <a:endParaRPr lang="en-US" altLang="ja-JP" sz="1000" kern="1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</a:pPr>
            <a:r>
              <a:rPr lang="ja-JP" altLang="en-US" sz="1000" kern="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・町探検（２年）</a:t>
            </a:r>
            <a:endParaRPr lang="en-US" altLang="ja-JP" sz="1000" kern="1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</a:pPr>
            <a:r>
              <a:rPr lang="ja-JP" altLang="en-US" sz="1000" kern="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・</a:t>
            </a:r>
            <a:r>
              <a:rPr lang="ja-JP" altLang="en-US" sz="1000" kern="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登</a:t>
            </a:r>
            <a:r>
              <a:rPr lang="ja-JP" altLang="en-US" sz="1000" kern="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下校の</a:t>
            </a:r>
            <a:r>
              <a:rPr lang="ja-JP" altLang="en-US" sz="1000" kern="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見守り</a:t>
            </a:r>
            <a:endParaRPr lang="en-US" altLang="ja-JP" sz="1000" kern="1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000" kern="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・</a:t>
            </a:r>
            <a:r>
              <a:rPr lang="ja-JP" altLang="en-US" sz="1000" kern="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読み聞かせ</a:t>
            </a:r>
            <a:endParaRPr lang="en-US" altLang="ja-JP" sz="1000" kern="1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000" kern="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・</a:t>
            </a:r>
            <a:r>
              <a:rPr lang="ja-JP" altLang="en-US" sz="1000" kern="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図書館</a:t>
            </a:r>
            <a:r>
              <a:rPr lang="ja-JP" altLang="en-US" sz="1000" kern="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整備</a:t>
            </a:r>
            <a:endParaRPr lang="en-US" altLang="ja-JP" sz="1000" kern="1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</a:pPr>
            <a:r>
              <a:rPr lang="ja-JP" altLang="en-US" sz="1000" kern="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・</a:t>
            </a:r>
            <a:r>
              <a:rPr lang="ja-JP" altLang="en-US" sz="1000" kern="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環境整備（学校ぴかぴかデー）</a:t>
            </a:r>
            <a:endParaRPr lang="en-US" altLang="ja-JP" sz="1000" kern="1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endParaRPr lang="ja-JP" altLang="en-US" sz="1000" kern="1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1300"/>
              </a:lnSpc>
              <a:spcAft>
                <a:spcPts val="0"/>
              </a:spcAft>
            </a:pPr>
            <a:endParaRPr lang="ja-JP" altLang="en-US" sz="1000" kern="1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ja-JP" altLang="en-US" sz="100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ja-JP" sz="9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6" name="テキスト ボックス 22"/>
          <p:cNvSpPr txBox="1"/>
          <p:nvPr/>
        </p:nvSpPr>
        <p:spPr>
          <a:xfrm>
            <a:off x="4653135" y="7276799"/>
            <a:ext cx="2088233" cy="2500737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0" tIns="45720" rIns="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200"/>
              </a:lnSpc>
              <a:spcAft>
                <a:spcPts val="0"/>
              </a:spcAft>
            </a:pPr>
            <a:endParaRPr lang="en-US" altLang="ja-JP" sz="1200" b="1" kern="1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en-US" altLang="ja-JP" sz="1200" b="1" kern="1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en-US" altLang="ja-JP" sz="1200" b="1" kern="1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ja-JP" altLang="en-US" sz="1200" b="1" kern="1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★</a:t>
            </a:r>
            <a:r>
              <a:rPr lang="ja-JP" altLang="en-US" sz="1200" b="1" kern="1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地域や保護者と</a:t>
            </a:r>
            <a:r>
              <a:rPr lang="ja-JP" altLang="en-US" sz="1200" b="1" kern="1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の</a:t>
            </a:r>
            <a:endParaRPr lang="en-US" altLang="ja-JP" sz="1200" b="1" kern="1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ja-JP" altLang="en-US" sz="1200" b="1" kern="1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1200" b="1" kern="1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　　</a:t>
            </a:r>
            <a:r>
              <a:rPr lang="ja-JP" altLang="en-US" sz="1200" b="1" kern="1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連携</a:t>
            </a:r>
            <a:r>
              <a:rPr lang="ja-JP" altLang="en-US" sz="1200" b="1" kern="1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・信頼を深める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en-US" altLang="ja-JP" sz="1000" b="1" kern="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000" b="1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○</a:t>
            </a:r>
            <a:r>
              <a:rPr lang="ja-JP" altLang="en-US" sz="10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情報</a:t>
            </a:r>
            <a:r>
              <a:rPr lang="ja-JP" altLang="en-US" sz="10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発信</a:t>
            </a: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0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・学校便り「</a:t>
            </a:r>
            <a:r>
              <a:rPr lang="ja-JP" altLang="en-US" sz="10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せんだん</a:t>
            </a:r>
            <a:r>
              <a:rPr lang="ja-JP" altLang="en-US" sz="10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」発行</a:t>
            </a:r>
            <a:r>
              <a:rPr lang="ja-JP" altLang="en-US" sz="10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endParaRPr lang="en-US" altLang="ja-JP" sz="1000" kern="10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0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・ホームページの充実</a:t>
            </a:r>
            <a:endParaRPr lang="ja-JP" altLang="en-US" sz="1000" kern="1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0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○</a:t>
            </a:r>
            <a:r>
              <a:rPr lang="ja-JP" altLang="en-US" sz="10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学校</a:t>
            </a:r>
            <a:r>
              <a:rPr lang="ja-JP" altLang="en-US" sz="10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評価を生かした教育</a:t>
            </a:r>
            <a:r>
              <a:rPr lang="ja-JP" altLang="en-US" sz="10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活動</a:t>
            </a:r>
            <a:endParaRPr lang="en-US" altLang="ja-JP" sz="1000" kern="10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0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0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の改善</a:t>
            </a:r>
            <a:endParaRPr lang="ja-JP" altLang="en-US" sz="1000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0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・</a:t>
            </a:r>
            <a:r>
              <a:rPr lang="ja-JP" altLang="en-US" sz="10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学校評価会議の</a:t>
            </a:r>
            <a:r>
              <a:rPr lang="ja-JP" altLang="en-US" sz="10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実施</a:t>
            </a:r>
            <a:endParaRPr lang="en-US" altLang="ja-JP" sz="1000" kern="10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0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・学校</a:t>
            </a:r>
            <a:r>
              <a:rPr lang="ja-JP" altLang="en-US" sz="10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評議員（</a:t>
            </a:r>
            <a:r>
              <a:rPr lang="ja-JP" altLang="en-US" sz="10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青少年</a:t>
            </a:r>
            <a:r>
              <a:rPr lang="ja-JP" altLang="en-US" sz="10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健全育</a:t>
            </a:r>
            <a:endParaRPr lang="en-US" altLang="ja-JP" sz="1000" kern="10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000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000" kern="100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成会）による授業参観</a:t>
            </a:r>
            <a:endParaRPr lang="en-US" altLang="ja-JP" sz="1000" kern="100" dirty="0" smtClean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7" name="テキスト ボックス 22"/>
          <p:cNvSpPr txBox="1"/>
          <p:nvPr/>
        </p:nvSpPr>
        <p:spPr>
          <a:xfrm>
            <a:off x="260648" y="7411143"/>
            <a:ext cx="6264696" cy="350169"/>
          </a:xfrm>
          <a:prstGeom prst="round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0" tIns="45720" rIns="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n-US" altLang="ja-JP" b="1" kern="0" spc="-10" dirty="0">
                <a:solidFill>
                  <a:srgbClr val="FF0000"/>
                </a:solidFill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【</a:t>
            </a:r>
            <a:r>
              <a:rPr lang="ja-JP" altLang="en-US" b="1" kern="0" spc="-10" dirty="0">
                <a:solidFill>
                  <a:srgbClr val="FF0000"/>
                </a:solidFill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子どもたちの健やかな学びを支える家庭・地域との協働</a:t>
            </a:r>
            <a:r>
              <a:rPr lang="en-US" altLang="ja-JP" b="1" kern="0" spc="-10" dirty="0">
                <a:solidFill>
                  <a:srgbClr val="FF0000"/>
                </a:solidFill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】</a:t>
            </a:r>
            <a:endParaRPr lang="ja-JP" altLang="en-US" b="1" kern="0" spc="-10" dirty="0">
              <a:solidFill>
                <a:srgbClr val="FF0000"/>
              </a:solidFill>
              <a:effectLst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altLang="ja-JP" sz="1200" kern="0" spc="-10" dirty="0" smtClean="0"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ja-JP" altLang="en-US" sz="1200" kern="0" spc="-10" dirty="0"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2" name="テキスト ボックス 22"/>
          <p:cNvSpPr txBox="1"/>
          <p:nvPr/>
        </p:nvSpPr>
        <p:spPr>
          <a:xfrm>
            <a:off x="620688" y="3872880"/>
            <a:ext cx="5616624" cy="389711"/>
          </a:xfrm>
          <a:prstGeom prst="round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n-US" altLang="ja-JP" b="1" kern="0" spc="-10" dirty="0" smtClean="0">
                <a:solidFill>
                  <a:srgbClr val="FF0000"/>
                </a:solidFill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【</a:t>
            </a:r>
            <a:r>
              <a:rPr lang="ja-JP" altLang="en-US" b="1" kern="0" spc="-10" dirty="0" smtClean="0">
                <a:solidFill>
                  <a:srgbClr val="FF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今日</a:t>
            </a:r>
            <a:r>
              <a:rPr lang="ja-JP" altLang="en-US" b="1" kern="0" spc="-10" dirty="0">
                <a:solidFill>
                  <a:srgbClr val="FF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が</a:t>
            </a:r>
            <a:r>
              <a:rPr lang="ja-JP" altLang="en-US" b="1" kern="0" spc="-10" dirty="0" smtClean="0">
                <a:solidFill>
                  <a:srgbClr val="FF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楽しく、明日</a:t>
            </a:r>
            <a:r>
              <a:rPr lang="ja-JP" altLang="en-US" b="1" kern="0" spc="-10" dirty="0">
                <a:solidFill>
                  <a:srgbClr val="FF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が</a:t>
            </a:r>
            <a:r>
              <a:rPr lang="ja-JP" altLang="en-US" b="1" kern="0" spc="-10" dirty="0" smtClean="0">
                <a:solidFill>
                  <a:srgbClr val="FF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楽しみとなる学校づくり</a:t>
            </a:r>
            <a:r>
              <a:rPr lang="en-US" altLang="ja-JP" b="1" kern="0" spc="-10" dirty="0" smtClean="0">
                <a:solidFill>
                  <a:srgbClr val="FF0000"/>
                </a:solidFill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】</a:t>
            </a:r>
            <a:endParaRPr lang="ja-JP" altLang="en-US" b="1" kern="0" spc="-10" dirty="0">
              <a:solidFill>
                <a:srgbClr val="FF0000"/>
              </a:solidFill>
              <a:effectLst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4" name="テキスト ボックス 22"/>
          <p:cNvSpPr txBox="1"/>
          <p:nvPr/>
        </p:nvSpPr>
        <p:spPr>
          <a:xfrm>
            <a:off x="2900871" y="6620101"/>
            <a:ext cx="1119218" cy="277115"/>
          </a:xfrm>
          <a:prstGeom prst="roundRect">
            <a:avLst/>
          </a:prstGeom>
          <a:solidFill>
            <a:srgbClr val="FDF5FC"/>
          </a:solidFill>
          <a:ln>
            <a:solidFill>
              <a:schemeClr val="accent2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000" kern="100" dirty="0">
                <a:latin typeface="+mj-ea"/>
                <a:ea typeface="+mj-ea"/>
                <a:cs typeface="Times New Roman" panose="02020603050405020304" pitchFamily="18" charset="0"/>
              </a:rPr>
              <a:t>協働的な</a:t>
            </a:r>
            <a:r>
              <a:rPr lang="ja-JP" altLang="en-US" sz="1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学び</a:t>
            </a:r>
          </a:p>
        </p:txBody>
      </p:sp>
      <p:sp>
        <p:nvSpPr>
          <p:cNvPr id="48" name="テキスト ボックス 22"/>
          <p:cNvSpPr txBox="1"/>
          <p:nvPr/>
        </p:nvSpPr>
        <p:spPr>
          <a:xfrm>
            <a:off x="2900871" y="6249144"/>
            <a:ext cx="1119218" cy="274894"/>
          </a:xfrm>
          <a:prstGeom prst="roundRect">
            <a:avLst/>
          </a:prstGeom>
          <a:solidFill>
            <a:srgbClr val="FDF5FC"/>
          </a:solidFill>
          <a:ln>
            <a:solidFill>
              <a:schemeClr val="accent2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個別最適な学び</a:t>
            </a:r>
          </a:p>
        </p:txBody>
      </p:sp>
      <p:sp>
        <p:nvSpPr>
          <p:cNvPr id="33" name="右カーブ矢印 32"/>
          <p:cNvSpPr/>
          <p:nvPr/>
        </p:nvSpPr>
        <p:spPr>
          <a:xfrm rot="10800000">
            <a:off x="4092098" y="6330958"/>
            <a:ext cx="345014" cy="505166"/>
          </a:xfrm>
          <a:prstGeom prst="curvedRightArrow">
            <a:avLst/>
          </a:prstGeom>
          <a:solidFill>
            <a:srgbClr val="FFCC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4" name="右カーブ矢印 33"/>
          <p:cNvSpPr/>
          <p:nvPr/>
        </p:nvSpPr>
        <p:spPr>
          <a:xfrm>
            <a:off x="2507921" y="6332069"/>
            <a:ext cx="345014" cy="505166"/>
          </a:xfrm>
          <a:prstGeom prst="curvedRightArrow">
            <a:avLst/>
          </a:prstGeom>
          <a:solidFill>
            <a:srgbClr val="FFCC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283" y="8428636"/>
            <a:ext cx="801581" cy="113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414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spDef>
    <a:txDef>
      <a:spPr>
        <a:ln/>
      </a:spPr>
      <a:bodyPr rot="0" spcFirstLastPara="0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just">
          <a:spcAft>
            <a:spcPts val="0"/>
          </a:spcAft>
          <a:defRPr sz="1000" kern="0" spc="-10" dirty="0" smtClean="0">
            <a:effectLst/>
            <a:ea typeface="ＭＳ ゴシック" panose="020B0609070205080204" pitchFamily="49" charset="-128"/>
            <a:cs typeface="Times New Roman" panose="02020603050405020304" pitchFamily="18" charset="0"/>
          </a:defRPr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33210</TotalTime>
  <Words>124</Words>
  <Application>Microsoft Office PowerPoint</Application>
  <PresentationFormat>A4 210 x 297 mm</PresentationFormat>
  <Paragraphs>144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安城市教育委員会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t-h</cp:lastModifiedBy>
  <cp:revision>1141</cp:revision>
  <cp:lastPrinted>2024-03-22T01:51:54Z</cp:lastPrinted>
  <dcterms:created xsi:type="dcterms:W3CDTF">2016-02-25T08:13:35Z</dcterms:created>
  <dcterms:modified xsi:type="dcterms:W3CDTF">2025-03-31T13:35:20Z</dcterms:modified>
</cp:coreProperties>
</file>